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tmp" ContentType="image/png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7" r:id="rId1"/>
    <p:sldMasterId id="2147483709" r:id="rId2"/>
  </p:sldMasterIdLst>
  <p:notesMasterIdLst>
    <p:notesMasterId r:id="rId21"/>
  </p:notesMasterIdLst>
  <p:handoutMasterIdLst>
    <p:handoutMasterId r:id="rId22"/>
  </p:handoutMasterIdLst>
  <p:sldIdLst>
    <p:sldId id="268" r:id="rId3"/>
    <p:sldId id="270" r:id="rId4"/>
    <p:sldId id="282" r:id="rId5"/>
    <p:sldId id="272" r:id="rId6"/>
    <p:sldId id="273" r:id="rId7"/>
    <p:sldId id="259" r:id="rId8"/>
    <p:sldId id="260" r:id="rId9"/>
    <p:sldId id="271" r:id="rId10"/>
    <p:sldId id="274" r:id="rId11"/>
    <p:sldId id="281" r:id="rId12"/>
    <p:sldId id="283" r:id="rId13"/>
    <p:sldId id="284" r:id="rId14"/>
    <p:sldId id="275" r:id="rId15"/>
    <p:sldId id="280" r:id="rId16"/>
    <p:sldId id="276" r:id="rId17"/>
    <p:sldId id="277" r:id="rId18"/>
    <p:sldId id="266" r:id="rId19"/>
    <p:sldId id="267" r:id="rId20"/>
  </p:sldIdLst>
  <p:sldSz cx="9144000" cy="5145088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7E6B"/>
    <a:srgbClr val="B0007A"/>
    <a:srgbClr val="B00003"/>
    <a:srgbClr val="BD3F2F"/>
    <a:srgbClr val="00B050"/>
    <a:srgbClr val="C1D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1" autoAdjust="0"/>
    <p:restoredTop sz="91956" autoAdjust="0"/>
  </p:normalViewPr>
  <p:slideViewPr>
    <p:cSldViewPr snapToGrid="0">
      <p:cViewPr>
        <p:scale>
          <a:sx n="108" d="100"/>
          <a:sy n="108" d="100"/>
        </p:scale>
        <p:origin x="-80" y="-4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7BD8B5-80D2-8947-9B17-66C534C30F16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 phldr="1"/>
      <dgm:spPr/>
    </dgm:pt>
    <dgm:pt modelId="{CD2E36B9-A82B-6E49-9B66-E924921931A4}">
      <dgm:prSet phldrT="[Texte]" custT="1"/>
      <dgm:spPr/>
      <dgm:t>
        <a:bodyPr/>
        <a:lstStyle/>
        <a:p>
          <a:r>
            <a:rPr lang="fr-FR" sz="1200" b="1" dirty="0" smtClean="0">
              <a:solidFill>
                <a:schemeClr val="tx1"/>
              </a:solidFill>
            </a:rPr>
            <a:t>1770</a:t>
          </a:r>
        </a:p>
        <a:p>
          <a:r>
            <a:rPr lang="fr-FR" sz="1200" i="1" dirty="0" smtClean="0">
              <a:solidFill>
                <a:schemeClr val="tx1"/>
              </a:solidFill>
            </a:rPr>
            <a:t>Scheele</a:t>
          </a:r>
        </a:p>
        <a:p>
          <a:r>
            <a:rPr lang="fr-FR" sz="1200" dirty="0" err="1" smtClean="0">
              <a:solidFill>
                <a:schemeClr val="tx1"/>
              </a:solidFill>
            </a:rPr>
            <a:t>HCl</a:t>
          </a:r>
          <a:r>
            <a:rPr lang="fr-FR" sz="1200" baseline="-25000" dirty="0" smtClean="0">
              <a:solidFill>
                <a:schemeClr val="tx1"/>
              </a:solidFill>
            </a:rPr>
            <a:t>(</a:t>
          </a:r>
          <a:r>
            <a:rPr lang="fr-FR" sz="1200" baseline="-25000" dirty="0" err="1" smtClean="0">
              <a:solidFill>
                <a:schemeClr val="tx1"/>
              </a:solidFill>
            </a:rPr>
            <a:t>aq</a:t>
          </a:r>
          <a:r>
            <a:rPr lang="fr-FR" sz="1200" baseline="-25000" dirty="0" smtClean="0">
              <a:solidFill>
                <a:schemeClr val="tx1"/>
              </a:solidFill>
            </a:rPr>
            <a:t>)</a:t>
          </a:r>
          <a:r>
            <a:rPr lang="fr-FR" sz="1200" dirty="0" smtClean="0">
              <a:solidFill>
                <a:schemeClr val="tx1"/>
              </a:solidFill>
            </a:rPr>
            <a:t>+MnO</a:t>
          </a:r>
          <a:r>
            <a:rPr lang="fr-FR" sz="1200" baseline="-25000" dirty="0" smtClean="0">
              <a:solidFill>
                <a:schemeClr val="tx1"/>
              </a:solidFill>
            </a:rPr>
            <a:t>2(s)</a:t>
          </a:r>
          <a:r>
            <a:rPr lang="fr-FR" sz="1200" dirty="0" smtClean="0">
              <a:solidFill>
                <a:schemeClr val="tx1"/>
              </a:solidFill>
            </a:rPr>
            <a:t> =&gt; Gaz Vert </a:t>
          </a:r>
          <a:endParaRPr lang="fr-FR" sz="1200" dirty="0">
            <a:solidFill>
              <a:schemeClr val="tx1"/>
            </a:solidFill>
          </a:endParaRPr>
        </a:p>
      </dgm:t>
    </dgm:pt>
    <dgm:pt modelId="{BCB4F025-BFCA-9C4B-B309-02C9EBF6F7A8}" type="parTrans" cxnId="{38D2A51F-9E90-7A40-A4EE-FCFC0F9F05C9}">
      <dgm:prSet/>
      <dgm:spPr/>
      <dgm:t>
        <a:bodyPr/>
        <a:lstStyle/>
        <a:p>
          <a:endParaRPr lang="fr-FR" sz="1200">
            <a:solidFill>
              <a:schemeClr val="tx1"/>
            </a:solidFill>
          </a:endParaRPr>
        </a:p>
      </dgm:t>
    </dgm:pt>
    <dgm:pt modelId="{D917FEF6-6707-F145-9437-8B6F4061FAF2}" type="sibTrans" cxnId="{38D2A51F-9E90-7A40-A4EE-FCFC0F9F05C9}">
      <dgm:prSet/>
      <dgm:spPr/>
      <dgm:t>
        <a:bodyPr/>
        <a:lstStyle/>
        <a:p>
          <a:endParaRPr lang="fr-FR" sz="1200">
            <a:solidFill>
              <a:schemeClr val="tx1"/>
            </a:solidFill>
          </a:endParaRPr>
        </a:p>
      </dgm:t>
    </dgm:pt>
    <dgm:pt modelId="{491E3976-D49B-5D49-9D55-57D2801461D1}">
      <dgm:prSet phldrT="[Texte]" custT="1"/>
      <dgm:spPr/>
      <dgm:t>
        <a:bodyPr/>
        <a:lstStyle/>
        <a:p>
          <a:r>
            <a:rPr lang="fr-FR" sz="1200" b="1" dirty="0" smtClean="0">
              <a:solidFill>
                <a:schemeClr val="tx1"/>
              </a:solidFill>
            </a:rPr>
            <a:t>1810 </a:t>
          </a:r>
        </a:p>
        <a:p>
          <a:r>
            <a:rPr lang="fr-FR" sz="1200" i="1" dirty="0" smtClean="0">
              <a:solidFill>
                <a:schemeClr val="tx1"/>
              </a:solidFill>
            </a:rPr>
            <a:t>Gay-Lussac et Davy </a:t>
          </a:r>
          <a:endParaRPr lang="fr-FR" sz="1200" i="1" dirty="0" smtClean="0">
            <a:solidFill>
              <a:schemeClr val="tx1"/>
            </a:solidFill>
          </a:endParaRPr>
        </a:p>
        <a:p>
          <a:r>
            <a:rPr lang="fr-FR" sz="1200" dirty="0" smtClean="0">
              <a:solidFill>
                <a:schemeClr val="tx1"/>
              </a:solidFill>
            </a:rPr>
            <a:t>Identifient </a:t>
          </a:r>
          <a:r>
            <a:rPr lang="fr-FR" sz="1200" dirty="0" smtClean="0">
              <a:solidFill>
                <a:schemeClr val="tx1"/>
              </a:solidFill>
            </a:rPr>
            <a:t>ce gaz vert : le « </a:t>
          </a:r>
          <a:r>
            <a:rPr lang="fr-FR" sz="1200" dirty="0" err="1" smtClean="0">
              <a:solidFill>
                <a:schemeClr val="tx1"/>
              </a:solidFill>
            </a:rPr>
            <a:t>dichlore</a:t>
          </a:r>
          <a:r>
            <a:rPr lang="fr-FR" sz="1200" dirty="0" smtClean="0">
              <a:solidFill>
                <a:schemeClr val="tx1"/>
              </a:solidFill>
            </a:rPr>
            <a:t> » </a:t>
          </a:r>
        </a:p>
      </dgm:t>
    </dgm:pt>
    <dgm:pt modelId="{4C5E90D3-BC5C-CC43-89A2-485D61F51EFD}" type="parTrans" cxnId="{D0B20CEF-A86A-6B44-8FFD-68DFE20CEA84}">
      <dgm:prSet/>
      <dgm:spPr/>
      <dgm:t>
        <a:bodyPr/>
        <a:lstStyle/>
        <a:p>
          <a:endParaRPr lang="fr-FR" sz="1200">
            <a:solidFill>
              <a:schemeClr val="tx1"/>
            </a:solidFill>
          </a:endParaRPr>
        </a:p>
      </dgm:t>
    </dgm:pt>
    <dgm:pt modelId="{66BD0E60-F4FB-2840-B9B7-588D0807B39F}" type="sibTrans" cxnId="{D0B20CEF-A86A-6B44-8FFD-68DFE20CEA84}">
      <dgm:prSet/>
      <dgm:spPr/>
      <dgm:t>
        <a:bodyPr/>
        <a:lstStyle/>
        <a:p>
          <a:endParaRPr lang="fr-FR" sz="1200">
            <a:solidFill>
              <a:schemeClr val="tx1"/>
            </a:solidFill>
          </a:endParaRPr>
        </a:p>
      </dgm:t>
    </dgm:pt>
    <dgm:pt modelId="{154449ED-FFA3-F743-B904-A1D0FA6721A2}">
      <dgm:prSet phldrT="[Texte]" custT="1"/>
      <dgm:spPr/>
      <dgm:t>
        <a:bodyPr/>
        <a:lstStyle/>
        <a:p>
          <a:r>
            <a:rPr lang="fr-FR" sz="1200" b="1" dirty="0" smtClean="0">
              <a:solidFill>
                <a:schemeClr val="tx1"/>
              </a:solidFill>
            </a:rPr>
            <a:t>1790</a:t>
          </a:r>
        </a:p>
        <a:p>
          <a:r>
            <a:rPr lang="fr-FR" sz="1200" i="1" dirty="0" err="1" smtClean="0">
              <a:solidFill>
                <a:schemeClr val="tx1"/>
              </a:solidFill>
            </a:rPr>
            <a:t>Bertholet</a:t>
          </a:r>
          <a:endParaRPr lang="fr-FR" sz="1200" i="1" dirty="0" smtClean="0">
            <a:solidFill>
              <a:schemeClr val="tx1"/>
            </a:solidFill>
          </a:endParaRPr>
        </a:p>
        <a:p>
          <a:r>
            <a:rPr lang="fr-FR" sz="1200" dirty="0" smtClean="0">
              <a:solidFill>
                <a:schemeClr val="tx1"/>
              </a:solidFill>
            </a:rPr>
            <a:t>Propriétés décolorantes</a:t>
          </a:r>
        </a:p>
        <a:p>
          <a:r>
            <a:rPr lang="fr-FR" sz="1200" dirty="0" smtClean="0">
              <a:solidFill>
                <a:schemeClr val="tx1"/>
              </a:solidFill>
            </a:rPr>
            <a:t>Préconise l’emploi en solution pour le blanchiment (eau de chlore)</a:t>
          </a:r>
          <a:endParaRPr lang="fr-FR" sz="1200" dirty="0">
            <a:solidFill>
              <a:schemeClr val="tx1"/>
            </a:solidFill>
          </a:endParaRPr>
        </a:p>
      </dgm:t>
    </dgm:pt>
    <dgm:pt modelId="{39D3BF6A-CDA5-A64D-BB8D-A87538D3CD04}" type="parTrans" cxnId="{8A06D4BF-F8DD-374B-A249-D7AC1CEF08AA}">
      <dgm:prSet/>
      <dgm:spPr/>
      <dgm:t>
        <a:bodyPr/>
        <a:lstStyle/>
        <a:p>
          <a:endParaRPr lang="fr-FR" sz="1200">
            <a:solidFill>
              <a:schemeClr val="tx1"/>
            </a:solidFill>
          </a:endParaRPr>
        </a:p>
      </dgm:t>
    </dgm:pt>
    <dgm:pt modelId="{95EE35B3-F58A-374E-BA5C-8AA9C0183736}" type="sibTrans" cxnId="{8A06D4BF-F8DD-374B-A249-D7AC1CEF08AA}">
      <dgm:prSet/>
      <dgm:spPr/>
      <dgm:t>
        <a:bodyPr/>
        <a:lstStyle/>
        <a:p>
          <a:endParaRPr lang="fr-FR" sz="1200">
            <a:solidFill>
              <a:schemeClr val="tx1"/>
            </a:solidFill>
          </a:endParaRPr>
        </a:p>
      </dgm:t>
    </dgm:pt>
    <dgm:pt modelId="{F935969A-8E52-5241-81A4-8A91C75831C0}">
      <dgm:prSet phldrT="[Texte]" custT="1"/>
      <dgm:spPr/>
      <dgm:t>
        <a:bodyPr/>
        <a:lstStyle/>
        <a:p>
          <a:r>
            <a:rPr lang="fr-FR" sz="1200" b="1" dirty="0" smtClean="0">
              <a:solidFill>
                <a:schemeClr val="tx1"/>
              </a:solidFill>
            </a:rPr>
            <a:t>Eau de chlore:</a:t>
          </a:r>
        </a:p>
        <a:p>
          <a:r>
            <a:rPr lang="fr-FR" sz="1200" dirty="0" smtClean="0">
              <a:solidFill>
                <a:schemeClr val="tx1"/>
              </a:solidFill>
            </a:rPr>
            <a:t>-Chlore peu soluble dans l’eau </a:t>
          </a:r>
        </a:p>
        <a:p>
          <a:r>
            <a:rPr lang="fr-FR" sz="1200" dirty="0" smtClean="0">
              <a:solidFill>
                <a:schemeClr val="tx1"/>
              </a:solidFill>
            </a:rPr>
            <a:t>-Libère du </a:t>
          </a:r>
          <a:r>
            <a:rPr lang="fr-FR" sz="1200" dirty="0" err="1" smtClean="0">
              <a:solidFill>
                <a:schemeClr val="tx1"/>
              </a:solidFill>
            </a:rPr>
            <a:t>dichlore</a:t>
          </a:r>
          <a:r>
            <a:rPr lang="fr-FR" sz="1200" dirty="0" smtClean="0">
              <a:solidFill>
                <a:schemeClr val="tx1"/>
              </a:solidFill>
            </a:rPr>
            <a:t>, toxique</a:t>
          </a:r>
        </a:p>
        <a:p>
          <a:r>
            <a:rPr lang="fr-FR" sz="1200" dirty="0" smtClean="0">
              <a:solidFill>
                <a:schemeClr val="tx1"/>
              </a:solidFill>
            </a:rPr>
            <a:t>Solution : Dissolution de </a:t>
          </a:r>
          <a:r>
            <a:rPr lang="fr-FR" sz="1200" baseline="0" dirty="0" smtClean="0">
              <a:solidFill>
                <a:schemeClr val="tx1"/>
              </a:solidFill>
            </a:rPr>
            <a:t>Cl</a:t>
          </a:r>
          <a:r>
            <a:rPr lang="fr-FR" sz="1200" baseline="-25000" dirty="0" smtClean="0">
              <a:solidFill>
                <a:schemeClr val="tx1"/>
              </a:solidFill>
            </a:rPr>
            <a:t>2(g)</a:t>
          </a:r>
          <a:r>
            <a:rPr lang="fr-FR" sz="1200" baseline="0" dirty="0" smtClean="0">
              <a:solidFill>
                <a:schemeClr val="tx1"/>
              </a:solidFill>
            </a:rPr>
            <a:t> dans</a:t>
          </a:r>
          <a:r>
            <a:rPr lang="fr-FR" sz="1200" dirty="0" smtClean="0">
              <a:solidFill>
                <a:schemeClr val="tx1"/>
              </a:solidFill>
            </a:rPr>
            <a:t> une solution alcaline d’hydroxyde</a:t>
          </a:r>
          <a:endParaRPr lang="fr-FR" sz="1200" dirty="0">
            <a:solidFill>
              <a:schemeClr val="tx1"/>
            </a:solidFill>
          </a:endParaRPr>
        </a:p>
      </dgm:t>
    </dgm:pt>
    <dgm:pt modelId="{25EBD8CC-4E4B-A04B-82AD-6CF50F8F2051}" type="parTrans" cxnId="{3BE460C0-4D3C-DC4C-BA1B-33400538BE74}">
      <dgm:prSet/>
      <dgm:spPr/>
      <dgm:t>
        <a:bodyPr/>
        <a:lstStyle/>
        <a:p>
          <a:endParaRPr lang="fr-FR" sz="1200">
            <a:solidFill>
              <a:schemeClr val="tx1"/>
            </a:solidFill>
          </a:endParaRPr>
        </a:p>
      </dgm:t>
    </dgm:pt>
    <dgm:pt modelId="{E582A215-B675-4C40-ABC7-0C53C37F65B3}" type="sibTrans" cxnId="{3BE460C0-4D3C-DC4C-BA1B-33400538BE74}">
      <dgm:prSet/>
      <dgm:spPr/>
      <dgm:t>
        <a:bodyPr/>
        <a:lstStyle/>
        <a:p>
          <a:endParaRPr lang="fr-FR" sz="1200">
            <a:solidFill>
              <a:schemeClr val="tx1"/>
            </a:solidFill>
          </a:endParaRPr>
        </a:p>
      </dgm:t>
    </dgm:pt>
    <dgm:pt modelId="{176CC8B6-A0AC-9E4B-9C3F-DCF84AAD9D2C}">
      <dgm:prSet phldrT="[Texte]"/>
      <dgm:spPr/>
      <dgm:t>
        <a:bodyPr/>
        <a:lstStyle/>
        <a:p>
          <a:r>
            <a:rPr lang="fr-FR" b="1" dirty="0" smtClean="0">
              <a:solidFill>
                <a:schemeClr val="tx1"/>
              </a:solidFill>
            </a:rPr>
            <a:t>Et aujourd’hui comment est synthétisé l’eau de Javel ?</a:t>
          </a:r>
          <a:endParaRPr lang="fr-FR" dirty="0"/>
        </a:p>
      </dgm:t>
    </dgm:pt>
    <dgm:pt modelId="{5D163EF5-66DA-2647-A113-2AC7D6815BEE}" type="parTrans" cxnId="{C428774F-4D13-6A4A-822C-4C1587D45BDD}">
      <dgm:prSet/>
      <dgm:spPr/>
      <dgm:t>
        <a:bodyPr/>
        <a:lstStyle/>
        <a:p>
          <a:endParaRPr lang="fr-FR"/>
        </a:p>
      </dgm:t>
    </dgm:pt>
    <dgm:pt modelId="{029B109C-5B24-1540-AC70-B8332E8FFED9}" type="sibTrans" cxnId="{C428774F-4D13-6A4A-822C-4C1587D45BDD}">
      <dgm:prSet/>
      <dgm:spPr/>
      <dgm:t>
        <a:bodyPr/>
        <a:lstStyle/>
        <a:p>
          <a:endParaRPr lang="fr-FR"/>
        </a:p>
      </dgm:t>
    </dgm:pt>
    <dgm:pt modelId="{D905AC58-BDC6-6440-AC92-50EBFA3FE482}">
      <dgm:prSet custT="1"/>
      <dgm:spPr/>
      <dgm:t>
        <a:bodyPr/>
        <a:lstStyle/>
        <a:p>
          <a:r>
            <a:rPr lang="fr-FR" sz="1400" b="1" dirty="0" smtClean="0">
              <a:solidFill>
                <a:srgbClr val="000000"/>
              </a:solidFill>
            </a:rPr>
            <a:t>1822</a:t>
          </a:r>
          <a:endParaRPr lang="fr-FR" sz="1400" b="0" dirty="0" smtClean="0">
            <a:solidFill>
              <a:srgbClr val="000000"/>
            </a:solidFill>
          </a:endParaRPr>
        </a:p>
        <a:p>
          <a:r>
            <a:rPr lang="fr-FR" sz="1400" b="0" i="1" dirty="0" err="1" smtClean="0">
              <a:solidFill>
                <a:srgbClr val="000000"/>
              </a:solidFill>
            </a:rPr>
            <a:t>Labarnaque</a:t>
          </a:r>
          <a:endParaRPr lang="fr-FR" sz="1400" b="0" i="1" dirty="0" smtClean="0">
            <a:solidFill>
              <a:srgbClr val="000000"/>
            </a:solidFill>
          </a:endParaRPr>
        </a:p>
        <a:p>
          <a:r>
            <a:rPr lang="fr-FR" sz="1200" b="0" dirty="0" smtClean="0">
              <a:solidFill>
                <a:srgbClr val="000000"/>
              </a:solidFill>
            </a:rPr>
            <a:t>Propriétés désinfectantes de l’eau de Javel</a:t>
          </a:r>
          <a:endParaRPr lang="fr-FR" sz="1200" b="0" dirty="0">
            <a:solidFill>
              <a:srgbClr val="000000"/>
            </a:solidFill>
          </a:endParaRPr>
        </a:p>
      </dgm:t>
    </dgm:pt>
    <dgm:pt modelId="{CA0C37E6-D88B-9844-B7A8-D4BB477ED63F}" type="parTrans" cxnId="{656ACBA2-4F42-494B-A49C-E08AB3200B04}">
      <dgm:prSet/>
      <dgm:spPr/>
      <dgm:t>
        <a:bodyPr/>
        <a:lstStyle/>
        <a:p>
          <a:endParaRPr lang="fr-FR"/>
        </a:p>
      </dgm:t>
    </dgm:pt>
    <dgm:pt modelId="{76DC4CE0-B36B-1D44-BC7A-FF22C56B936A}" type="sibTrans" cxnId="{656ACBA2-4F42-494B-A49C-E08AB3200B04}">
      <dgm:prSet/>
      <dgm:spPr/>
      <dgm:t>
        <a:bodyPr/>
        <a:lstStyle/>
        <a:p>
          <a:endParaRPr lang="fr-FR"/>
        </a:p>
      </dgm:t>
    </dgm:pt>
    <dgm:pt modelId="{1896465B-776D-864A-9FAA-D93A76AD7E35}" type="pres">
      <dgm:prSet presAssocID="{257BD8B5-80D2-8947-9B17-66C534C30F16}" presName="CompostProcess" presStyleCnt="0">
        <dgm:presLayoutVars>
          <dgm:dir/>
          <dgm:resizeHandles val="exact"/>
        </dgm:presLayoutVars>
      </dgm:prSet>
      <dgm:spPr/>
    </dgm:pt>
    <dgm:pt modelId="{53AC542A-A6FD-EC4B-8483-9B9A5EEBB3A3}" type="pres">
      <dgm:prSet presAssocID="{257BD8B5-80D2-8947-9B17-66C534C30F16}" presName="arrow" presStyleLbl="bgShp" presStyleIdx="0" presStyleCnt="1" custScaleX="117647" custLinFactNeighborX="-5256"/>
      <dgm:spPr/>
    </dgm:pt>
    <dgm:pt modelId="{F029EFCC-8BF8-6E42-BDC5-BB1DB9C27BB0}" type="pres">
      <dgm:prSet presAssocID="{257BD8B5-80D2-8947-9B17-66C534C30F16}" presName="linearProcess" presStyleCnt="0"/>
      <dgm:spPr/>
    </dgm:pt>
    <dgm:pt modelId="{F1ED7B28-D226-7443-AE3B-1D9BAF828005}" type="pres">
      <dgm:prSet presAssocID="{CD2E36B9-A82B-6E49-9B66-E924921931A4}" presName="textNode" presStyleLbl="node1" presStyleIdx="0" presStyleCnt="6" custScaleX="142933" custScaleY="9898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F73E6B72-51DF-3C46-B0DA-E3A3116C1AF7}" type="pres">
      <dgm:prSet presAssocID="{D917FEF6-6707-F145-9437-8B6F4061FAF2}" presName="sibTrans" presStyleCnt="0"/>
      <dgm:spPr/>
    </dgm:pt>
    <dgm:pt modelId="{250636B2-3B02-4C4A-AB94-F76BAA152FE6}" type="pres">
      <dgm:prSet presAssocID="{491E3976-D49B-5D49-9D55-57D2801461D1}" presName="textNode" presStyleLbl="node1" presStyleIdx="1" presStyleCnt="6" custLinFactX="98616" custLinFactNeighborX="100000" custLinFactNeighborY="-187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5CC9689-E87D-B540-9E5A-9D311A5712BB}" type="pres">
      <dgm:prSet presAssocID="{66BD0E60-F4FB-2840-B9B7-588D0807B39F}" presName="sibTrans" presStyleCnt="0"/>
      <dgm:spPr/>
    </dgm:pt>
    <dgm:pt modelId="{8498C8A8-00F6-8C44-A782-8FD0DD4D95D7}" type="pres">
      <dgm:prSet presAssocID="{154449ED-FFA3-F743-B904-A1D0FA6721A2}" presName="textNode" presStyleLbl="node1" presStyleIdx="2" presStyleCnt="6" custLinFactX="-99496" custLinFactNeighborX="-100000" custLinFactNeighborY="-62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6AC9DFF-363E-524A-A45A-E4671691224C}" type="pres">
      <dgm:prSet presAssocID="{95EE35B3-F58A-374E-BA5C-8AA9C0183736}" presName="sibTrans" presStyleCnt="0"/>
      <dgm:spPr/>
    </dgm:pt>
    <dgm:pt modelId="{4DEE8D7B-55E8-4143-8068-60D2F30EFFC9}" type="pres">
      <dgm:prSet presAssocID="{F935969A-8E52-5241-81A4-8A91C75831C0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B1468A7-EC33-594B-AE63-34C3A1ADAB97}" type="pres">
      <dgm:prSet presAssocID="{E582A215-B675-4C40-ABC7-0C53C37F65B3}" presName="sibTrans" presStyleCnt="0"/>
      <dgm:spPr/>
    </dgm:pt>
    <dgm:pt modelId="{260F6CBC-04D1-A244-9AD9-E937C1E7B785}" type="pres">
      <dgm:prSet presAssocID="{D905AC58-BDC6-6440-AC92-50EBFA3FE482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03477B3-8213-DD4F-8355-D8313A39FFE0}" type="pres">
      <dgm:prSet presAssocID="{76DC4CE0-B36B-1D44-BC7A-FF22C56B936A}" presName="sibTrans" presStyleCnt="0"/>
      <dgm:spPr/>
    </dgm:pt>
    <dgm:pt modelId="{D3002C0E-1AC7-E04B-B632-AB83ACB86A9A}" type="pres">
      <dgm:prSet presAssocID="{176CC8B6-A0AC-9E4B-9C3F-DCF84AAD9D2C}" presName="textNode" presStyleLbl="node1" presStyleIdx="5" presStyleCnt="6" custLinFactNeighborX="-24983" custLinFactNeighborY="-255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410F393D-50A8-014C-BD88-033A5CE88AEE}" type="presOf" srcId="{154449ED-FFA3-F743-B904-A1D0FA6721A2}" destId="{8498C8A8-00F6-8C44-A782-8FD0DD4D95D7}" srcOrd="0" destOrd="0" presId="urn:microsoft.com/office/officeart/2005/8/layout/hProcess9"/>
    <dgm:cxn modelId="{38D2A51F-9E90-7A40-A4EE-FCFC0F9F05C9}" srcId="{257BD8B5-80D2-8947-9B17-66C534C30F16}" destId="{CD2E36B9-A82B-6E49-9B66-E924921931A4}" srcOrd="0" destOrd="0" parTransId="{BCB4F025-BFCA-9C4B-B309-02C9EBF6F7A8}" sibTransId="{D917FEF6-6707-F145-9437-8B6F4061FAF2}"/>
    <dgm:cxn modelId="{63B9E04E-A47A-8D4C-A21B-D0C0F8211DE1}" type="presOf" srcId="{176CC8B6-A0AC-9E4B-9C3F-DCF84AAD9D2C}" destId="{D3002C0E-1AC7-E04B-B632-AB83ACB86A9A}" srcOrd="0" destOrd="0" presId="urn:microsoft.com/office/officeart/2005/8/layout/hProcess9"/>
    <dgm:cxn modelId="{915CA186-3E36-9842-9381-BF63C4FA9D21}" type="presOf" srcId="{F935969A-8E52-5241-81A4-8A91C75831C0}" destId="{4DEE8D7B-55E8-4143-8068-60D2F30EFFC9}" srcOrd="0" destOrd="0" presId="urn:microsoft.com/office/officeart/2005/8/layout/hProcess9"/>
    <dgm:cxn modelId="{7CA6AA76-B615-E94A-BECB-F3F30ADDC1C5}" type="presOf" srcId="{257BD8B5-80D2-8947-9B17-66C534C30F16}" destId="{1896465B-776D-864A-9FAA-D93A76AD7E35}" srcOrd="0" destOrd="0" presId="urn:microsoft.com/office/officeart/2005/8/layout/hProcess9"/>
    <dgm:cxn modelId="{3BE460C0-4D3C-DC4C-BA1B-33400538BE74}" srcId="{257BD8B5-80D2-8947-9B17-66C534C30F16}" destId="{F935969A-8E52-5241-81A4-8A91C75831C0}" srcOrd="3" destOrd="0" parTransId="{25EBD8CC-4E4B-A04B-82AD-6CF50F8F2051}" sibTransId="{E582A215-B675-4C40-ABC7-0C53C37F65B3}"/>
    <dgm:cxn modelId="{B0E16852-4579-4B43-8E3A-B0F10C097732}" type="presOf" srcId="{CD2E36B9-A82B-6E49-9B66-E924921931A4}" destId="{F1ED7B28-D226-7443-AE3B-1D9BAF828005}" srcOrd="0" destOrd="0" presId="urn:microsoft.com/office/officeart/2005/8/layout/hProcess9"/>
    <dgm:cxn modelId="{656ACBA2-4F42-494B-A49C-E08AB3200B04}" srcId="{257BD8B5-80D2-8947-9B17-66C534C30F16}" destId="{D905AC58-BDC6-6440-AC92-50EBFA3FE482}" srcOrd="4" destOrd="0" parTransId="{CA0C37E6-D88B-9844-B7A8-D4BB477ED63F}" sibTransId="{76DC4CE0-B36B-1D44-BC7A-FF22C56B936A}"/>
    <dgm:cxn modelId="{8A06D4BF-F8DD-374B-A249-D7AC1CEF08AA}" srcId="{257BD8B5-80D2-8947-9B17-66C534C30F16}" destId="{154449ED-FFA3-F743-B904-A1D0FA6721A2}" srcOrd="2" destOrd="0" parTransId="{39D3BF6A-CDA5-A64D-BB8D-A87538D3CD04}" sibTransId="{95EE35B3-F58A-374E-BA5C-8AA9C0183736}"/>
    <dgm:cxn modelId="{7C3B05E5-AA0E-B345-8BCD-D4297268911D}" type="presOf" srcId="{D905AC58-BDC6-6440-AC92-50EBFA3FE482}" destId="{260F6CBC-04D1-A244-9AD9-E937C1E7B785}" srcOrd="0" destOrd="0" presId="urn:microsoft.com/office/officeart/2005/8/layout/hProcess9"/>
    <dgm:cxn modelId="{C428774F-4D13-6A4A-822C-4C1587D45BDD}" srcId="{257BD8B5-80D2-8947-9B17-66C534C30F16}" destId="{176CC8B6-A0AC-9E4B-9C3F-DCF84AAD9D2C}" srcOrd="5" destOrd="0" parTransId="{5D163EF5-66DA-2647-A113-2AC7D6815BEE}" sibTransId="{029B109C-5B24-1540-AC70-B8332E8FFED9}"/>
    <dgm:cxn modelId="{DDE5D9C8-5A05-054D-B023-6BD1FBC11791}" type="presOf" srcId="{491E3976-D49B-5D49-9D55-57D2801461D1}" destId="{250636B2-3B02-4C4A-AB94-F76BAA152FE6}" srcOrd="0" destOrd="0" presId="urn:microsoft.com/office/officeart/2005/8/layout/hProcess9"/>
    <dgm:cxn modelId="{D0B20CEF-A86A-6B44-8FFD-68DFE20CEA84}" srcId="{257BD8B5-80D2-8947-9B17-66C534C30F16}" destId="{491E3976-D49B-5D49-9D55-57D2801461D1}" srcOrd="1" destOrd="0" parTransId="{4C5E90D3-BC5C-CC43-89A2-485D61F51EFD}" sibTransId="{66BD0E60-F4FB-2840-B9B7-588D0807B39F}"/>
    <dgm:cxn modelId="{627917D6-40BE-1F44-98E4-19351026A456}" type="presParOf" srcId="{1896465B-776D-864A-9FAA-D93A76AD7E35}" destId="{53AC542A-A6FD-EC4B-8483-9B9A5EEBB3A3}" srcOrd="0" destOrd="0" presId="urn:microsoft.com/office/officeart/2005/8/layout/hProcess9"/>
    <dgm:cxn modelId="{99BF1183-D156-E84D-B048-F1B52544226D}" type="presParOf" srcId="{1896465B-776D-864A-9FAA-D93A76AD7E35}" destId="{F029EFCC-8BF8-6E42-BDC5-BB1DB9C27BB0}" srcOrd="1" destOrd="0" presId="urn:microsoft.com/office/officeart/2005/8/layout/hProcess9"/>
    <dgm:cxn modelId="{DABE0B95-EC70-E54A-AEA7-548B42A4ACA0}" type="presParOf" srcId="{F029EFCC-8BF8-6E42-BDC5-BB1DB9C27BB0}" destId="{F1ED7B28-D226-7443-AE3B-1D9BAF828005}" srcOrd="0" destOrd="0" presId="urn:microsoft.com/office/officeart/2005/8/layout/hProcess9"/>
    <dgm:cxn modelId="{49E4ED5F-4BE0-064C-A09F-EFAECFB5CEAE}" type="presParOf" srcId="{F029EFCC-8BF8-6E42-BDC5-BB1DB9C27BB0}" destId="{F73E6B72-51DF-3C46-B0DA-E3A3116C1AF7}" srcOrd="1" destOrd="0" presId="urn:microsoft.com/office/officeart/2005/8/layout/hProcess9"/>
    <dgm:cxn modelId="{6AC103EA-1BB2-5548-8936-E80EA49B122C}" type="presParOf" srcId="{F029EFCC-8BF8-6E42-BDC5-BB1DB9C27BB0}" destId="{250636B2-3B02-4C4A-AB94-F76BAA152FE6}" srcOrd="2" destOrd="0" presId="urn:microsoft.com/office/officeart/2005/8/layout/hProcess9"/>
    <dgm:cxn modelId="{11AA761C-4E07-5B42-941C-B6D766EA5248}" type="presParOf" srcId="{F029EFCC-8BF8-6E42-BDC5-BB1DB9C27BB0}" destId="{95CC9689-E87D-B540-9E5A-9D311A5712BB}" srcOrd="3" destOrd="0" presId="urn:microsoft.com/office/officeart/2005/8/layout/hProcess9"/>
    <dgm:cxn modelId="{1A569322-3DBF-C54F-9A9A-5F2B58FE8BE2}" type="presParOf" srcId="{F029EFCC-8BF8-6E42-BDC5-BB1DB9C27BB0}" destId="{8498C8A8-00F6-8C44-A782-8FD0DD4D95D7}" srcOrd="4" destOrd="0" presId="urn:microsoft.com/office/officeart/2005/8/layout/hProcess9"/>
    <dgm:cxn modelId="{B10ED134-87E0-6644-988F-EB67F7E160CF}" type="presParOf" srcId="{F029EFCC-8BF8-6E42-BDC5-BB1DB9C27BB0}" destId="{46AC9DFF-363E-524A-A45A-E4671691224C}" srcOrd="5" destOrd="0" presId="urn:microsoft.com/office/officeart/2005/8/layout/hProcess9"/>
    <dgm:cxn modelId="{D9F4DDFA-F7E7-B64A-AD7B-9431BACE64A1}" type="presParOf" srcId="{F029EFCC-8BF8-6E42-BDC5-BB1DB9C27BB0}" destId="{4DEE8D7B-55E8-4143-8068-60D2F30EFFC9}" srcOrd="6" destOrd="0" presId="urn:microsoft.com/office/officeart/2005/8/layout/hProcess9"/>
    <dgm:cxn modelId="{85293442-F91A-F845-868B-60E94460C4BB}" type="presParOf" srcId="{F029EFCC-8BF8-6E42-BDC5-BB1DB9C27BB0}" destId="{4B1468A7-EC33-594B-AE63-34C3A1ADAB97}" srcOrd="7" destOrd="0" presId="urn:microsoft.com/office/officeart/2005/8/layout/hProcess9"/>
    <dgm:cxn modelId="{F219DC46-08B1-CE49-A807-6815385B7265}" type="presParOf" srcId="{F029EFCC-8BF8-6E42-BDC5-BB1DB9C27BB0}" destId="{260F6CBC-04D1-A244-9AD9-E937C1E7B785}" srcOrd="8" destOrd="0" presId="urn:microsoft.com/office/officeart/2005/8/layout/hProcess9"/>
    <dgm:cxn modelId="{A2692114-4566-ED41-826D-2671D2EF99C5}" type="presParOf" srcId="{F029EFCC-8BF8-6E42-BDC5-BB1DB9C27BB0}" destId="{D03477B3-8213-DD4F-8355-D8313A39FFE0}" srcOrd="9" destOrd="0" presId="urn:microsoft.com/office/officeart/2005/8/layout/hProcess9"/>
    <dgm:cxn modelId="{FD8131F1-4C8B-8C44-AB12-1DC180CE7ED8}" type="presParOf" srcId="{F029EFCC-8BF8-6E42-BDC5-BB1DB9C27BB0}" destId="{D3002C0E-1AC7-E04B-B632-AB83ACB86A9A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AC542A-A6FD-EC4B-8483-9B9A5EEBB3A3}">
      <dsp:nvSpPr>
        <dsp:cNvPr id="0" name=""/>
        <dsp:cNvSpPr/>
      </dsp:nvSpPr>
      <dsp:spPr>
        <a:xfrm>
          <a:off x="0" y="0"/>
          <a:ext cx="8869675" cy="497032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1ED7B28-D226-7443-AE3B-1D9BAF828005}">
      <dsp:nvSpPr>
        <dsp:cNvPr id="0" name=""/>
        <dsp:cNvSpPr/>
      </dsp:nvSpPr>
      <dsp:spPr>
        <a:xfrm>
          <a:off x="1700" y="1501197"/>
          <a:ext cx="1897321" cy="196793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 dirty="0" smtClean="0">
              <a:solidFill>
                <a:schemeClr val="tx1"/>
              </a:solidFill>
            </a:rPr>
            <a:t>1770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i="1" kern="1200" dirty="0" smtClean="0">
              <a:solidFill>
                <a:schemeClr val="tx1"/>
              </a:solidFill>
            </a:rPr>
            <a:t>Scheele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 err="1" smtClean="0">
              <a:solidFill>
                <a:schemeClr val="tx1"/>
              </a:solidFill>
            </a:rPr>
            <a:t>HCl</a:t>
          </a:r>
          <a:r>
            <a:rPr lang="fr-FR" sz="1200" kern="1200" baseline="-25000" dirty="0" smtClean="0">
              <a:solidFill>
                <a:schemeClr val="tx1"/>
              </a:solidFill>
            </a:rPr>
            <a:t>(</a:t>
          </a:r>
          <a:r>
            <a:rPr lang="fr-FR" sz="1200" kern="1200" baseline="-25000" dirty="0" err="1" smtClean="0">
              <a:solidFill>
                <a:schemeClr val="tx1"/>
              </a:solidFill>
            </a:rPr>
            <a:t>aq</a:t>
          </a:r>
          <a:r>
            <a:rPr lang="fr-FR" sz="1200" kern="1200" baseline="-25000" dirty="0" smtClean="0">
              <a:solidFill>
                <a:schemeClr val="tx1"/>
              </a:solidFill>
            </a:rPr>
            <a:t>)</a:t>
          </a:r>
          <a:r>
            <a:rPr lang="fr-FR" sz="1200" kern="1200" dirty="0" smtClean="0">
              <a:solidFill>
                <a:schemeClr val="tx1"/>
              </a:solidFill>
            </a:rPr>
            <a:t>+MnO</a:t>
          </a:r>
          <a:r>
            <a:rPr lang="fr-FR" sz="1200" kern="1200" baseline="-25000" dirty="0" smtClean="0">
              <a:solidFill>
                <a:schemeClr val="tx1"/>
              </a:solidFill>
            </a:rPr>
            <a:t>2(s)</a:t>
          </a:r>
          <a:r>
            <a:rPr lang="fr-FR" sz="1200" kern="1200" dirty="0" smtClean="0">
              <a:solidFill>
                <a:schemeClr val="tx1"/>
              </a:solidFill>
            </a:rPr>
            <a:t> =&gt; Gaz Vert </a:t>
          </a:r>
          <a:endParaRPr lang="fr-FR" sz="1200" kern="1200" dirty="0">
            <a:solidFill>
              <a:schemeClr val="tx1"/>
            </a:solidFill>
          </a:endParaRPr>
        </a:p>
      </dsp:txBody>
      <dsp:txXfrm>
        <a:off x="94320" y="1593817"/>
        <a:ext cx="1712081" cy="1782691"/>
      </dsp:txXfrm>
    </dsp:sp>
    <dsp:sp modelId="{250636B2-3B02-4C4A-AB94-F76BAA152FE6}">
      <dsp:nvSpPr>
        <dsp:cNvPr id="0" name=""/>
        <dsp:cNvSpPr/>
      </dsp:nvSpPr>
      <dsp:spPr>
        <a:xfrm>
          <a:off x="3340813" y="1453820"/>
          <a:ext cx="1327420" cy="19881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 dirty="0" smtClean="0">
              <a:solidFill>
                <a:schemeClr val="tx1"/>
              </a:solidFill>
            </a:rPr>
            <a:t>1810 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i="1" kern="1200" dirty="0" smtClean="0">
              <a:solidFill>
                <a:schemeClr val="tx1"/>
              </a:solidFill>
            </a:rPr>
            <a:t>Gay-Lussac et Davy </a:t>
          </a:r>
          <a:endParaRPr lang="fr-FR" sz="1200" i="1" kern="1200" dirty="0" smtClean="0">
            <a:solidFill>
              <a:schemeClr val="tx1"/>
            </a:solidFill>
          </a:endParaRP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 smtClean="0">
              <a:solidFill>
                <a:schemeClr val="tx1"/>
              </a:solidFill>
            </a:rPr>
            <a:t>Identifient </a:t>
          </a:r>
          <a:r>
            <a:rPr lang="fr-FR" sz="1200" kern="1200" dirty="0" smtClean="0">
              <a:solidFill>
                <a:schemeClr val="tx1"/>
              </a:solidFill>
            </a:rPr>
            <a:t>ce gaz vert : le « </a:t>
          </a:r>
          <a:r>
            <a:rPr lang="fr-FR" sz="1200" kern="1200" dirty="0" err="1" smtClean="0">
              <a:solidFill>
                <a:schemeClr val="tx1"/>
              </a:solidFill>
            </a:rPr>
            <a:t>dichlore</a:t>
          </a:r>
          <a:r>
            <a:rPr lang="fr-FR" sz="1200" kern="1200" dirty="0" smtClean="0">
              <a:solidFill>
                <a:schemeClr val="tx1"/>
              </a:solidFill>
            </a:rPr>
            <a:t> » </a:t>
          </a:r>
        </a:p>
      </dsp:txBody>
      <dsp:txXfrm>
        <a:off x="3405612" y="1518619"/>
        <a:ext cx="1197822" cy="1858532"/>
      </dsp:txXfrm>
    </dsp:sp>
    <dsp:sp modelId="{8498C8A8-00F6-8C44-A782-8FD0DD4D95D7}">
      <dsp:nvSpPr>
        <dsp:cNvPr id="0" name=""/>
        <dsp:cNvSpPr/>
      </dsp:nvSpPr>
      <dsp:spPr>
        <a:xfrm>
          <a:off x="1972083" y="1478672"/>
          <a:ext cx="1327420" cy="19881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 dirty="0" smtClean="0">
              <a:solidFill>
                <a:schemeClr val="tx1"/>
              </a:solidFill>
            </a:rPr>
            <a:t>1790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i="1" kern="1200" dirty="0" err="1" smtClean="0">
              <a:solidFill>
                <a:schemeClr val="tx1"/>
              </a:solidFill>
            </a:rPr>
            <a:t>Bertholet</a:t>
          </a:r>
          <a:endParaRPr lang="fr-FR" sz="1200" i="1" kern="1200" dirty="0" smtClean="0">
            <a:solidFill>
              <a:schemeClr val="tx1"/>
            </a:solidFill>
          </a:endParaRP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 smtClean="0">
              <a:solidFill>
                <a:schemeClr val="tx1"/>
              </a:solidFill>
            </a:rPr>
            <a:t>Propriétés décolorantes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 smtClean="0">
              <a:solidFill>
                <a:schemeClr val="tx1"/>
              </a:solidFill>
            </a:rPr>
            <a:t>Préconise l’emploi en solution pour le blanchiment (eau de chlore)</a:t>
          </a:r>
          <a:endParaRPr lang="fr-FR" sz="1200" kern="1200" dirty="0">
            <a:solidFill>
              <a:schemeClr val="tx1"/>
            </a:solidFill>
          </a:endParaRPr>
        </a:p>
      </dsp:txBody>
      <dsp:txXfrm>
        <a:off x="2036882" y="1543471"/>
        <a:ext cx="1197822" cy="1858532"/>
      </dsp:txXfrm>
    </dsp:sp>
    <dsp:sp modelId="{4DEE8D7B-55E8-4143-8068-60D2F30EFFC9}">
      <dsp:nvSpPr>
        <dsp:cNvPr id="0" name=""/>
        <dsp:cNvSpPr/>
      </dsp:nvSpPr>
      <dsp:spPr>
        <a:xfrm>
          <a:off x="4752976" y="1491098"/>
          <a:ext cx="1327420" cy="19881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 dirty="0" smtClean="0">
              <a:solidFill>
                <a:schemeClr val="tx1"/>
              </a:solidFill>
            </a:rPr>
            <a:t>Eau de chlore: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 smtClean="0">
              <a:solidFill>
                <a:schemeClr val="tx1"/>
              </a:solidFill>
            </a:rPr>
            <a:t>-Chlore peu soluble dans l’eau 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 smtClean="0">
              <a:solidFill>
                <a:schemeClr val="tx1"/>
              </a:solidFill>
            </a:rPr>
            <a:t>-Libère du </a:t>
          </a:r>
          <a:r>
            <a:rPr lang="fr-FR" sz="1200" kern="1200" dirty="0" err="1" smtClean="0">
              <a:solidFill>
                <a:schemeClr val="tx1"/>
              </a:solidFill>
            </a:rPr>
            <a:t>dichlore</a:t>
          </a:r>
          <a:r>
            <a:rPr lang="fr-FR" sz="1200" kern="1200" dirty="0" smtClean="0">
              <a:solidFill>
                <a:schemeClr val="tx1"/>
              </a:solidFill>
            </a:rPr>
            <a:t>, toxique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 smtClean="0">
              <a:solidFill>
                <a:schemeClr val="tx1"/>
              </a:solidFill>
            </a:rPr>
            <a:t>Solution : Dissolution de </a:t>
          </a:r>
          <a:r>
            <a:rPr lang="fr-FR" sz="1200" kern="1200" baseline="0" dirty="0" smtClean="0">
              <a:solidFill>
                <a:schemeClr val="tx1"/>
              </a:solidFill>
            </a:rPr>
            <a:t>Cl</a:t>
          </a:r>
          <a:r>
            <a:rPr lang="fr-FR" sz="1200" kern="1200" baseline="-25000" dirty="0" smtClean="0">
              <a:solidFill>
                <a:schemeClr val="tx1"/>
              </a:solidFill>
            </a:rPr>
            <a:t>2(g)</a:t>
          </a:r>
          <a:r>
            <a:rPr lang="fr-FR" sz="1200" kern="1200" baseline="0" dirty="0" smtClean="0">
              <a:solidFill>
                <a:schemeClr val="tx1"/>
              </a:solidFill>
            </a:rPr>
            <a:t> dans</a:t>
          </a:r>
          <a:r>
            <a:rPr lang="fr-FR" sz="1200" kern="1200" dirty="0" smtClean="0">
              <a:solidFill>
                <a:schemeClr val="tx1"/>
              </a:solidFill>
            </a:rPr>
            <a:t> une solution alcaline d’hydroxyde</a:t>
          </a:r>
          <a:endParaRPr lang="fr-FR" sz="1200" kern="1200" dirty="0">
            <a:solidFill>
              <a:schemeClr val="tx1"/>
            </a:solidFill>
          </a:endParaRPr>
        </a:p>
      </dsp:txBody>
      <dsp:txXfrm>
        <a:off x="4817775" y="1555897"/>
        <a:ext cx="1197822" cy="1858532"/>
      </dsp:txXfrm>
    </dsp:sp>
    <dsp:sp modelId="{260F6CBC-04D1-A244-9AD9-E937C1E7B785}">
      <dsp:nvSpPr>
        <dsp:cNvPr id="0" name=""/>
        <dsp:cNvSpPr/>
      </dsp:nvSpPr>
      <dsp:spPr>
        <a:xfrm>
          <a:off x="6146767" y="1491098"/>
          <a:ext cx="1327420" cy="19881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b="1" kern="1200" dirty="0" smtClean="0">
              <a:solidFill>
                <a:srgbClr val="000000"/>
              </a:solidFill>
            </a:rPr>
            <a:t>1822</a:t>
          </a:r>
          <a:endParaRPr lang="fr-FR" sz="1400" b="0" kern="1200" dirty="0" smtClean="0">
            <a:solidFill>
              <a:srgbClr val="000000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b="0" i="1" kern="1200" dirty="0" err="1" smtClean="0">
              <a:solidFill>
                <a:srgbClr val="000000"/>
              </a:solidFill>
            </a:rPr>
            <a:t>Labarnaque</a:t>
          </a:r>
          <a:endParaRPr lang="fr-FR" sz="1400" b="0" i="1" kern="1200" dirty="0" smtClean="0">
            <a:solidFill>
              <a:srgbClr val="000000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0" kern="1200" dirty="0" smtClean="0">
              <a:solidFill>
                <a:srgbClr val="000000"/>
              </a:solidFill>
            </a:rPr>
            <a:t>Propriétés désinfectantes de l’eau de Javel</a:t>
          </a:r>
          <a:endParaRPr lang="fr-FR" sz="1200" b="0" kern="1200" dirty="0">
            <a:solidFill>
              <a:srgbClr val="000000"/>
            </a:solidFill>
          </a:endParaRPr>
        </a:p>
      </dsp:txBody>
      <dsp:txXfrm>
        <a:off x="6211566" y="1555897"/>
        <a:ext cx="1197822" cy="1858532"/>
      </dsp:txXfrm>
    </dsp:sp>
    <dsp:sp modelId="{D3002C0E-1AC7-E04B-B632-AB83ACB86A9A}">
      <dsp:nvSpPr>
        <dsp:cNvPr id="0" name=""/>
        <dsp:cNvSpPr/>
      </dsp:nvSpPr>
      <dsp:spPr>
        <a:xfrm>
          <a:off x="7523977" y="1440301"/>
          <a:ext cx="1327420" cy="19881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700" b="1" kern="1200" dirty="0" smtClean="0">
              <a:solidFill>
                <a:schemeClr val="tx1"/>
              </a:solidFill>
            </a:rPr>
            <a:t>Et aujourd’hui comment est synthétisé l’eau de Javel ?</a:t>
          </a:r>
          <a:endParaRPr lang="fr-FR" sz="1700" kern="1200" dirty="0"/>
        </a:p>
      </dsp:txBody>
      <dsp:txXfrm>
        <a:off x="7588776" y="1505100"/>
        <a:ext cx="1197822" cy="18585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32F33-D4E0-5A46-81FC-D7725757BB87}" type="datetimeFigureOut">
              <a:rPr lang="fr-FR" smtClean="0"/>
              <a:t>20/06/20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157BC-4F99-0242-A8F2-6EC1C3A6101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63575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tmp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782F5-A916-4653-9283-0B21DAE59FD2}" type="datetimeFigureOut">
              <a:rPr lang="fr-FR" smtClean="0"/>
              <a:t>20/06/20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4675" y="1336675"/>
            <a:ext cx="64103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CBF42-708B-4E44-B726-068829AEE59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1636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4700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755968" y="5078611"/>
            <a:ext cx="6047740" cy="4811316"/>
          </a:xfrm>
          <a:prstGeom prst="rect">
            <a:avLst/>
          </a:prstGeom>
        </p:spPr>
        <p:txBody>
          <a:bodyPr spcFirstLastPara="1" wrap="square" lIns="104270" tIns="104270" rIns="104270" bIns="104270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5CBF42-708B-4E44-B726-068829AEE595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3296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48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893E4BC1-6F4E-4747-84E8-D99E0587545F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3207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15019"/>
            <a:ext cx="7543800" cy="6321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018624"/>
            <a:ext cx="7543800" cy="3384556"/>
          </a:xfrm>
        </p:spPr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xmlns="" id="{253AC372-4AA6-4E92-9A40-7EC44AC43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AFEE4-4C3C-4D7F-ACF3-52DE8213F0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301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805"/>
            <a:ext cx="8520600" cy="20532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5000"/>
            <a:ext cx="8520600" cy="7928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4656"/>
            <a:ext cx="548700" cy="3937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43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162"/>
            <a:ext cx="8520600" cy="5728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831"/>
            <a:ext cx="3999900" cy="3417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831"/>
            <a:ext cx="3999900" cy="3417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4656"/>
            <a:ext cx="548700" cy="3937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650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162"/>
            <a:ext cx="8520600" cy="5728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4656"/>
            <a:ext cx="548700" cy="3937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2706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1" y="-1"/>
            <a:ext cx="9141619" cy="38444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0" y="3844412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xmlns="" id="{C9E5BD84-DC66-4CA9-B14F-F778A3BA3AF2}"/>
              </a:ext>
            </a:extLst>
          </p:cNvPr>
          <p:cNvCxnSpPr/>
          <p:nvPr userDrawn="1"/>
        </p:nvCxnSpPr>
        <p:spPr>
          <a:xfrm>
            <a:off x="659006" y="572244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44412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Merci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67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7321" y="114496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37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1" r:id="rId2"/>
    <p:sldLayoutId id="2147483712" r:id="rId3"/>
    <p:sldLayoutId id="2147483713" r:id="rId4"/>
    <p:sldLayoutId id="2147483714" r:id="rId5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9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Document_Microsoft_Word1.docx"/><Relationship Id="rId4" Type="http://schemas.openxmlformats.org/officeDocument/2006/relationships/image" Target="../media/image17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Document_Microsoft_Word2.docx"/><Relationship Id="rId4" Type="http://schemas.openxmlformats.org/officeDocument/2006/relationships/image" Target="../media/image18.emf"/><Relationship Id="rId5" Type="http://schemas.openxmlformats.org/officeDocument/2006/relationships/package" Target="../embeddings/Document_Microsoft_Word3.docx"/><Relationship Id="rId6" Type="http://schemas.openxmlformats.org/officeDocument/2006/relationships/image" Target="../media/image19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22.png"/><Relationship Id="rId5" Type="http://schemas.openxmlformats.org/officeDocument/2006/relationships/hyperlink" Target="http://erasmeinfo.ulb.ac.be/globule/Francais/hemoglobinopathies.htm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emf"/><Relationship Id="rId3" Type="http://schemas.openxmlformats.org/officeDocument/2006/relationships/hyperlink" Target="http://erasmeinfo.ulb.ac.be/globule/Francais/hemoglobinopathies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4" Type="http://schemas.openxmlformats.org/officeDocument/2006/relationships/hyperlink" Target="http://www.inrs.fr/publications/bdd/fichetox/fiche.html?refINRS=FICHETOX_51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1729669"/>
            <a:ext cx="8520600" cy="10683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Synthèses inorganiques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0" y="3220569"/>
            <a:ext cx="9144000" cy="792845"/>
          </a:xfrm>
          <a:prstGeom prst="rect">
            <a:avLst/>
          </a:prstGeom>
          <a:solidFill>
            <a:srgbClr val="DD7E6B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0000"/>
                </a:solidFill>
              </a:rPr>
              <a:t>Agrégation 2020</a:t>
            </a: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000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9144000" cy="56061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00" b="1" dirty="0">
                <a:solidFill>
                  <a:srgbClr val="0070C0"/>
                </a:solidFill>
              </a:rPr>
              <a:t>  </a:t>
            </a:r>
            <a:r>
              <a:rPr lang="fr-FR" sz="28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Exemple de ligands</a:t>
            </a:r>
          </a:p>
        </p:txBody>
      </p:sp>
      <p:grpSp>
        <p:nvGrpSpPr>
          <p:cNvPr id="3" name="Groupe 2"/>
          <p:cNvGrpSpPr/>
          <p:nvPr/>
        </p:nvGrpSpPr>
        <p:grpSpPr>
          <a:xfrm>
            <a:off x="721810" y="784493"/>
            <a:ext cx="2569102" cy="2712888"/>
            <a:chOff x="7515729" y="1624526"/>
            <a:chExt cx="3425469" cy="3616068"/>
          </a:xfrm>
        </p:grpSpPr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5729" y="1666688"/>
              <a:ext cx="3425469" cy="3573906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7669406" y="1624526"/>
              <a:ext cx="1647429" cy="553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fr-FR" sz="2100" b="1" dirty="0">
                <a:solidFill>
                  <a:srgbClr val="0070C0"/>
                </a:solidFill>
              </a:endParaRPr>
            </a:p>
          </p:txBody>
        </p:sp>
      </p:grpSp>
      <p:sp>
        <p:nvSpPr>
          <p:cNvPr id="16" name="Ellipse 15"/>
          <p:cNvSpPr/>
          <p:nvPr/>
        </p:nvSpPr>
        <p:spPr>
          <a:xfrm>
            <a:off x="1191644" y="1770887"/>
            <a:ext cx="486000" cy="486287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1" name="Ellipse 20"/>
          <p:cNvSpPr/>
          <p:nvPr/>
        </p:nvSpPr>
        <p:spPr>
          <a:xfrm>
            <a:off x="1964478" y="1364449"/>
            <a:ext cx="486000" cy="486287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20" name="Connecteur droit 19"/>
          <p:cNvCxnSpPr/>
          <p:nvPr/>
        </p:nvCxnSpPr>
        <p:spPr>
          <a:xfrm>
            <a:off x="2084561" y="1458915"/>
            <a:ext cx="0" cy="2160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>
            <a:off x="1312784" y="1866637"/>
            <a:ext cx="21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 descr="Capture d’écran 2020-04-23 à 13.01.5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20" y="3241239"/>
            <a:ext cx="2876850" cy="1528955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942503" y="862985"/>
            <a:ext cx="22399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 err="1">
                <a:solidFill>
                  <a:srgbClr val="0070C0"/>
                </a:solidFill>
              </a:rPr>
              <a:t>Orthophénanthroline</a:t>
            </a:r>
            <a:endParaRPr lang="fr-FR" b="1" dirty="0">
              <a:solidFill>
                <a:srgbClr val="0070C0"/>
              </a:solidFill>
            </a:endParaRPr>
          </a:p>
        </p:txBody>
      </p:sp>
      <p:grpSp>
        <p:nvGrpSpPr>
          <p:cNvPr id="162" name="Grouper 161"/>
          <p:cNvGrpSpPr/>
          <p:nvPr/>
        </p:nvGrpSpPr>
        <p:grpSpPr>
          <a:xfrm>
            <a:off x="5124043" y="1259918"/>
            <a:ext cx="3308757" cy="3242139"/>
            <a:chOff x="4224669" y="542462"/>
            <a:chExt cx="4389650" cy="4261657"/>
          </a:xfrm>
        </p:grpSpPr>
        <p:grpSp>
          <p:nvGrpSpPr>
            <p:cNvPr id="103" name="Groupe 1"/>
            <p:cNvGrpSpPr/>
            <p:nvPr/>
          </p:nvGrpSpPr>
          <p:grpSpPr>
            <a:xfrm>
              <a:off x="4224669" y="542462"/>
              <a:ext cx="4389650" cy="4261657"/>
              <a:chOff x="1336608" y="1666688"/>
              <a:chExt cx="4389650" cy="4261657"/>
            </a:xfrm>
          </p:grpSpPr>
          <p:pic>
            <p:nvPicPr>
              <p:cNvPr id="104" name="Image 10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6608" y="1666688"/>
                <a:ext cx="4389650" cy="3573906"/>
              </a:xfrm>
              <a:prstGeom prst="rect">
                <a:avLst/>
              </a:prstGeom>
            </p:spPr>
          </p:pic>
          <p:sp>
            <p:nvSpPr>
              <p:cNvPr id="105" name="ZoneTexte 104"/>
              <p:cNvSpPr txBox="1"/>
              <p:nvPr/>
            </p:nvSpPr>
            <p:spPr>
              <a:xfrm>
                <a:off x="3468918" y="5240594"/>
                <a:ext cx="263907" cy="6877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fr-FR" sz="2800" b="1" dirty="0" err="1" smtClean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106" name="Rectangle 105"/>
            <p:cNvSpPr/>
            <p:nvPr/>
          </p:nvSpPr>
          <p:spPr>
            <a:xfrm>
              <a:off x="4224669" y="1152615"/>
              <a:ext cx="324464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289855" y="3060075"/>
              <a:ext cx="324464" cy="4768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4224669" y="2853596"/>
              <a:ext cx="324464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8289855" y="1457414"/>
              <a:ext cx="324464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0" name="ZoneTexte 109"/>
            <p:cNvSpPr txBox="1"/>
            <p:nvPr/>
          </p:nvSpPr>
          <p:spPr>
            <a:xfrm>
              <a:off x="4736429" y="821822"/>
              <a:ext cx="34176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000" dirty="0" smtClean="0"/>
                <a:t>-</a:t>
              </a:r>
              <a:endParaRPr lang="fr-FR" sz="4000" dirty="0"/>
            </a:p>
          </p:txBody>
        </p:sp>
        <p:sp>
          <p:nvSpPr>
            <p:cNvPr id="111" name="ZoneTexte 110"/>
            <p:cNvSpPr txBox="1"/>
            <p:nvPr/>
          </p:nvSpPr>
          <p:spPr>
            <a:xfrm>
              <a:off x="8267944" y="2829049"/>
              <a:ext cx="34176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000" dirty="0" smtClean="0"/>
                <a:t>-</a:t>
              </a:r>
              <a:endParaRPr lang="fr-FR" sz="4000" dirty="0"/>
            </a:p>
          </p:txBody>
        </p:sp>
        <p:sp>
          <p:nvSpPr>
            <p:cNvPr id="112" name="ZoneTexte 111"/>
            <p:cNvSpPr txBox="1"/>
            <p:nvPr/>
          </p:nvSpPr>
          <p:spPr>
            <a:xfrm>
              <a:off x="4733589" y="2537265"/>
              <a:ext cx="34176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000" dirty="0" smtClean="0"/>
                <a:t>-</a:t>
              </a:r>
              <a:endParaRPr lang="fr-FR" sz="4000" dirty="0"/>
            </a:p>
          </p:txBody>
        </p:sp>
        <p:sp>
          <p:nvSpPr>
            <p:cNvPr id="113" name="ZoneTexte 112"/>
            <p:cNvSpPr txBox="1"/>
            <p:nvPr/>
          </p:nvSpPr>
          <p:spPr>
            <a:xfrm>
              <a:off x="8258447" y="1116807"/>
              <a:ext cx="34176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000" dirty="0" smtClean="0"/>
                <a:t>-</a:t>
              </a:r>
              <a:endParaRPr lang="fr-FR" sz="4000" dirty="0"/>
            </a:p>
          </p:txBody>
        </p:sp>
        <p:sp>
          <p:nvSpPr>
            <p:cNvPr id="114" name="Ellipse 113"/>
            <p:cNvSpPr/>
            <p:nvPr/>
          </p:nvSpPr>
          <p:spPr>
            <a:xfrm>
              <a:off x="4394774" y="1009006"/>
              <a:ext cx="648000" cy="648182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5" name="Ellipse 114"/>
            <p:cNvSpPr/>
            <p:nvPr/>
          </p:nvSpPr>
          <p:spPr>
            <a:xfrm>
              <a:off x="4394774" y="2701569"/>
              <a:ext cx="648000" cy="648182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6" name="Ellipse 115"/>
            <p:cNvSpPr/>
            <p:nvPr/>
          </p:nvSpPr>
          <p:spPr>
            <a:xfrm>
              <a:off x="6858959" y="1850765"/>
              <a:ext cx="648000" cy="648182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7" name="Ellipse 116"/>
            <p:cNvSpPr/>
            <p:nvPr/>
          </p:nvSpPr>
          <p:spPr>
            <a:xfrm>
              <a:off x="5379814" y="2125634"/>
              <a:ext cx="648000" cy="648182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8" name="Ellipse 117"/>
            <p:cNvSpPr/>
            <p:nvPr/>
          </p:nvSpPr>
          <p:spPr>
            <a:xfrm>
              <a:off x="7906675" y="1294531"/>
              <a:ext cx="648000" cy="648182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9" name="Ellipse 118"/>
            <p:cNvSpPr/>
            <p:nvPr/>
          </p:nvSpPr>
          <p:spPr>
            <a:xfrm>
              <a:off x="7897755" y="2981659"/>
              <a:ext cx="648000" cy="648182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20" name="Connecteur droit 119"/>
            <p:cNvCxnSpPr/>
            <p:nvPr/>
          </p:nvCxnSpPr>
          <p:spPr>
            <a:xfrm>
              <a:off x="5539455" y="2267129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cteur droit 120"/>
            <p:cNvCxnSpPr/>
            <p:nvPr/>
          </p:nvCxnSpPr>
          <p:spPr>
            <a:xfrm>
              <a:off x="7022715" y="2365208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cteur droit 121"/>
            <p:cNvCxnSpPr/>
            <p:nvPr/>
          </p:nvCxnSpPr>
          <p:spPr>
            <a:xfrm>
              <a:off x="8004995" y="3509776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cteur droit 122"/>
            <p:cNvCxnSpPr/>
            <p:nvPr/>
          </p:nvCxnSpPr>
          <p:spPr>
            <a:xfrm>
              <a:off x="8001855" y="3124190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cteur droit 123"/>
            <p:cNvCxnSpPr/>
            <p:nvPr/>
          </p:nvCxnSpPr>
          <p:spPr>
            <a:xfrm>
              <a:off x="4549133" y="1510675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cteur droit 124"/>
            <p:cNvCxnSpPr/>
            <p:nvPr/>
          </p:nvCxnSpPr>
          <p:spPr>
            <a:xfrm>
              <a:off x="4549133" y="1116807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cteur droit 125"/>
            <p:cNvCxnSpPr/>
            <p:nvPr/>
          </p:nvCxnSpPr>
          <p:spPr>
            <a:xfrm>
              <a:off x="4549133" y="2829049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cteur droit 126"/>
            <p:cNvCxnSpPr/>
            <p:nvPr/>
          </p:nvCxnSpPr>
          <p:spPr>
            <a:xfrm>
              <a:off x="4549133" y="3232166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cteur droit 127"/>
            <p:cNvCxnSpPr/>
            <p:nvPr/>
          </p:nvCxnSpPr>
          <p:spPr>
            <a:xfrm>
              <a:off x="4503868" y="2882566"/>
              <a:ext cx="0" cy="2880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cteur droit 128"/>
            <p:cNvCxnSpPr/>
            <p:nvPr/>
          </p:nvCxnSpPr>
          <p:spPr>
            <a:xfrm>
              <a:off x="4500418" y="1169414"/>
              <a:ext cx="0" cy="2880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cteur droit 129"/>
            <p:cNvCxnSpPr/>
            <p:nvPr/>
          </p:nvCxnSpPr>
          <p:spPr>
            <a:xfrm>
              <a:off x="8315196" y="1457414"/>
              <a:ext cx="0" cy="2880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cteur droit 130"/>
            <p:cNvCxnSpPr/>
            <p:nvPr/>
          </p:nvCxnSpPr>
          <p:spPr>
            <a:xfrm>
              <a:off x="8331793" y="3170566"/>
              <a:ext cx="0" cy="2880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necteur droit 131"/>
            <p:cNvCxnSpPr/>
            <p:nvPr/>
          </p:nvCxnSpPr>
          <p:spPr>
            <a:xfrm>
              <a:off x="8009740" y="1801543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Connecteur droit 132"/>
            <p:cNvCxnSpPr/>
            <p:nvPr/>
          </p:nvCxnSpPr>
          <p:spPr>
            <a:xfrm>
              <a:off x="8006330" y="1405388"/>
              <a:ext cx="288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3" name="Rectangle 162"/>
          <p:cNvSpPr/>
          <p:nvPr/>
        </p:nvSpPr>
        <p:spPr>
          <a:xfrm>
            <a:off x="4328160" y="88706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fr-FR" b="1" dirty="0" err="1">
                <a:solidFill>
                  <a:srgbClr val="0070C0"/>
                </a:solidFill>
              </a:rPr>
              <a:t>Éthylènediaminetétraacétique</a:t>
            </a:r>
            <a:endParaRPr lang="fr-FR" b="1" dirty="0">
              <a:solidFill>
                <a:srgbClr val="0070C0"/>
              </a:solidFill>
            </a:endParaRPr>
          </a:p>
          <a:p>
            <a:pPr algn="ctr"/>
            <a:r>
              <a:rPr lang="fr-FR" b="1" dirty="0">
                <a:solidFill>
                  <a:srgbClr val="0070C0"/>
                </a:solidFill>
              </a:rPr>
              <a:t>(EDTA)</a:t>
            </a:r>
          </a:p>
        </p:txBody>
      </p:sp>
      <p:pic>
        <p:nvPicPr>
          <p:cNvPr id="164" name="Image 163"/>
          <p:cNvPicPr>
            <a:picLocks noChangeAspect="1"/>
          </p:cNvPicPr>
          <p:nvPr/>
        </p:nvPicPr>
        <p:blipFill rotWithShape="1">
          <a:blip r:embed="rId6"/>
          <a:srcRect r="31633"/>
          <a:stretch/>
        </p:blipFill>
        <p:spPr>
          <a:xfrm>
            <a:off x="5842002" y="3982966"/>
            <a:ext cx="1857055" cy="92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123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7560" y="151746"/>
            <a:ext cx="80295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>
                <a:solidFill>
                  <a:srgbClr val="DC7E6B"/>
                </a:solidFill>
              </a:rPr>
              <a:t>M</a:t>
            </a:r>
            <a:r>
              <a:rPr lang="fr-FR" sz="2400" dirty="0" smtClean="0">
                <a:solidFill>
                  <a:srgbClr val="DC7E6B"/>
                </a:solidFill>
              </a:rPr>
              <a:t>ise </a:t>
            </a:r>
            <a:r>
              <a:rPr lang="fr-FR" sz="2400" dirty="0">
                <a:solidFill>
                  <a:srgbClr val="DC7E6B"/>
                </a:solidFill>
              </a:rPr>
              <a:t>en </a:t>
            </a:r>
            <a:r>
              <a:rPr lang="fr-FR" sz="2400" dirty="0">
                <a:solidFill>
                  <a:srgbClr val="DC7E6B"/>
                </a:solidFill>
              </a:rPr>
              <a:t>évidence expérimentale </a:t>
            </a:r>
            <a:r>
              <a:rPr lang="fr-FR" sz="2400" dirty="0">
                <a:solidFill>
                  <a:srgbClr val="DC7E6B"/>
                </a:solidFill>
              </a:rPr>
              <a:t>de la structure des complexes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0EDB6AE1-2739-4380-80E2-3D03EE5054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23" r="38635" b="3608"/>
          <a:stretch/>
        </p:blipFill>
        <p:spPr>
          <a:xfrm>
            <a:off x="836845" y="1629895"/>
            <a:ext cx="571500" cy="2090602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164624" y="3822065"/>
            <a:ext cx="23470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u="sng" dirty="0" smtClean="0"/>
              <a:t>Solution d’</a:t>
            </a:r>
            <a:r>
              <a:rPr lang="fr-FR" sz="1600" u="sng" dirty="0" err="1" smtClean="0"/>
              <a:t>AgCl</a:t>
            </a:r>
            <a:r>
              <a:rPr lang="fr-FR" sz="1600" u="sng" baseline="-25000" dirty="0" smtClean="0"/>
              <a:t>(</a:t>
            </a:r>
            <a:r>
              <a:rPr lang="fr-FR" sz="1600" u="sng" baseline="-25000" dirty="0" err="1" smtClean="0"/>
              <a:t>aq</a:t>
            </a:r>
            <a:r>
              <a:rPr lang="fr-FR" sz="1600" u="sng" baseline="-25000" dirty="0" smtClean="0"/>
              <a:t>)</a:t>
            </a:r>
            <a:r>
              <a:rPr lang="fr-FR" sz="1600" u="sng" dirty="0" smtClean="0"/>
              <a:t> saturée</a:t>
            </a:r>
            <a:endParaRPr lang="fr-FR" sz="1600" u="sng" dirty="0"/>
          </a:p>
        </p:txBody>
      </p:sp>
      <p:sp>
        <p:nvSpPr>
          <p:cNvPr id="8" name="Forme libre 7"/>
          <p:cNvSpPr/>
          <p:nvPr/>
        </p:nvSpPr>
        <p:spPr>
          <a:xfrm>
            <a:off x="997715" y="3422217"/>
            <a:ext cx="307521" cy="213173"/>
          </a:xfrm>
          <a:custGeom>
            <a:avLst/>
            <a:gdLst>
              <a:gd name="connsiteX0" fmla="*/ 225209 w 514775"/>
              <a:gd name="connsiteY0" fmla="*/ 329549 h 401600"/>
              <a:gd name="connsiteX1" fmla="*/ 166414 w 514775"/>
              <a:gd name="connsiteY1" fmla="*/ 263 h 401600"/>
              <a:gd name="connsiteX2" fmla="*/ 425110 w 514775"/>
              <a:gd name="connsiteY2" fmla="*/ 376590 h 401600"/>
              <a:gd name="connsiteX3" fmla="*/ 213450 w 514775"/>
              <a:gd name="connsiteY3" fmla="*/ 200187 h 401600"/>
              <a:gd name="connsiteX4" fmla="*/ 507422 w 514775"/>
              <a:gd name="connsiteY4" fmla="*/ 200187 h 401600"/>
              <a:gd name="connsiteX5" fmla="*/ 389833 w 514775"/>
              <a:gd name="connsiteY5" fmla="*/ 117865 h 401600"/>
              <a:gd name="connsiteX6" fmla="*/ 1790 w 514775"/>
              <a:gd name="connsiteY6" fmla="*/ 282508 h 401600"/>
              <a:gd name="connsiteX7" fmla="*/ 236968 w 514775"/>
              <a:gd name="connsiteY7" fmla="*/ 400110 h 401600"/>
              <a:gd name="connsiteX8" fmla="*/ 37067 w 514775"/>
              <a:gd name="connsiteY8" fmla="*/ 200187 h 401600"/>
              <a:gd name="connsiteX9" fmla="*/ 189932 w 514775"/>
              <a:gd name="connsiteY9" fmla="*/ 47304 h 4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4775" h="401600">
                <a:moveTo>
                  <a:pt x="225209" y="329549"/>
                </a:moveTo>
                <a:cubicBezTo>
                  <a:pt x="179153" y="160986"/>
                  <a:pt x="133097" y="-7577"/>
                  <a:pt x="166414" y="263"/>
                </a:cubicBezTo>
                <a:cubicBezTo>
                  <a:pt x="199731" y="8103"/>
                  <a:pt x="417271" y="343269"/>
                  <a:pt x="425110" y="376590"/>
                </a:cubicBezTo>
                <a:cubicBezTo>
                  <a:pt x="432949" y="409911"/>
                  <a:pt x="199731" y="229587"/>
                  <a:pt x="213450" y="200187"/>
                </a:cubicBezTo>
                <a:cubicBezTo>
                  <a:pt x="227169" y="170787"/>
                  <a:pt x="478025" y="213907"/>
                  <a:pt x="507422" y="200187"/>
                </a:cubicBezTo>
                <a:cubicBezTo>
                  <a:pt x="536819" y="186467"/>
                  <a:pt x="474105" y="104145"/>
                  <a:pt x="389833" y="117865"/>
                </a:cubicBezTo>
                <a:cubicBezTo>
                  <a:pt x="305561" y="131585"/>
                  <a:pt x="27267" y="235467"/>
                  <a:pt x="1790" y="282508"/>
                </a:cubicBezTo>
                <a:cubicBezTo>
                  <a:pt x="-23687" y="329549"/>
                  <a:pt x="231089" y="413830"/>
                  <a:pt x="236968" y="400110"/>
                </a:cubicBezTo>
                <a:cubicBezTo>
                  <a:pt x="242847" y="386390"/>
                  <a:pt x="44906" y="258988"/>
                  <a:pt x="37067" y="200187"/>
                </a:cubicBezTo>
                <a:cubicBezTo>
                  <a:pt x="29228" y="141386"/>
                  <a:pt x="189932" y="47304"/>
                  <a:pt x="189932" y="47304"/>
                </a:cubicBezTo>
              </a:path>
            </a:pathLst>
          </a:cu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1776157" y="1646192"/>
            <a:ext cx="21204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Quelques gouttes de </a:t>
            </a:r>
          </a:p>
          <a:p>
            <a:r>
              <a:rPr lang="fr-FR" dirty="0" smtClean="0"/>
              <a:t>NH3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</a:t>
            </a:r>
            <a:r>
              <a:rPr lang="fr-FR" dirty="0"/>
              <a:t>concentré </a:t>
            </a:r>
            <a:endParaRPr lang="fr-FR" dirty="0"/>
          </a:p>
        </p:txBody>
      </p:sp>
      <p:sp>
        <p:nvSpPr>
          <p:cNvPr id="12" name="Arc 11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 flipH="1">
            <a:off x="1128852" y="1093697"/>
            <a:ext cx="1328754" cy="1128979"/>
          </a:xfrm>
          <a:prstGeom prst="arc">
            <a:avLst>
              <a:gd name="adj1" fmla="val 10915342"/>
              <a:gd name="adj2" fmla="val 21520107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="" xmlns:a16="http://schemas.microsoft.com/office/drawing/2014/main" id="{0EDB6AE1-2739-4380-80E2-3D03EE5054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23" r="38635" b="3608"/>
          <a:stretch/>
        </p:blipFill>
        <p:spPr>
          <a:xfrm>
            <a:off x="5598726" y="1676454"/>
            <a:ext cx="571500" cy="2090602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4891228" y="3856863"/>
            <a:ext cx="23470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u="sng" dirty="0" smtClean="0"/>
              <a:t>Solution d’</a:t>
            </a:r>
            <a:r>
              <a:rPr lang="fr-FR" sz="1600" u="sng" dirty="0" err="1" smtClean="0"/>
              <a:t>AgCl</a:t>
            </a:r>
            <a:r>
              <a:rPr lang="fr-FR" sz="1600" u="sng" baseline="-25000" dirty="0" smtClean="0"/>
              <a:t>(</a:t>
            </a:r>
            <a:r>
              <a:rPr lang="fr-FR" sz="1600" u="sng" baseline="-25000" dirty="0" err="1" smtClean="0"/>
              <a:t>aq</a:t>
            </a:r>
            <a:r>
              <a:rPr lang="fr-FR" sz="1600" u="sng" baseline="-25000" dirty="0" smtClean="0"/>
              <a:t>)</a:t>
            </a:r>
            <a:r>
              <a:rPr lang="fr-FR" sz="1600" u="sng" dirty="0" smtClean="0"/>
              <a:t> saturée</a:t>
            </a:r>
            <a:endParaRPr lang="fr-FR" sz="1600" u="sng" dirty="0"/>
          </a:p>
        </p:txBody>
      </p:sp>
      <p:sp>
        <p:nvSpPr>
          <p:cNvPr id="15" name="Forme libre 14"/>
          <p:cNvSpPr/>
          <p:nvPr/>
        </p:nvSpPr>
        <p:spPr>
          <a:xfrm>
            <a:off x="5759596" y="3457016"/>
            <a:ext cx="307521" cy="213173"/>
          </a:xfrm>
          <a:custGeom>
            <a:avLst/>
            <a:gdLst>
              <a:gd name="connsiteX0" fmla="*/ 225209 w 514775"/>
              <a:gd name="connsiteY0" fmla="*/ 329549 h 401600"/>
              <a:gd name="connsiteX1" fmla="*/ 166414 w 514775"/>
              <a:gd name="connsiteY1" fmla="*/ 263 h 401600"/>
              <a:gd name="connsiteX2" fmla="*/ 425110 w 514775"/>
              <a:gd name="connsiteY2" fmla="*/ 376590 h 401600"/>
              <a:gd name="connsiteX3" fmla="*/ 213450 w 514775"/>
              <a:gd name="connsiteY3" fmla="*/ 200187 h 401600"/>
              <a:gd name="connsiteX4" fmla="*/ 507422 w 514775"/>
              <a:gd name="connsiteY4" fmla="*/ 200187 h 401600"/>
              <a:gd name="connsiteX5" fmla="*/ 389833 w 514775"/>
              <a:gd name="connsiteY5" fmla="*/ 117865 h 401600"/>
              <a:gd name="connsiteX6" fmla="*/ 1790 w 514775"/>
              <a:gd name="connsiteY6" fmla="*/ 282508 h 401600"/>
              <a:gd name="connsiteX7" fmla="*/ 236968 w 514775"/>
              <a:gd name="connsiteY7" fmla="*/ 400110 h 401600"/>
              <a:gd name="connsiteX8" fmla="*/ 37067 w 514775"/>
              <a:gd name="connsiteY8" fmla="*/ 200187 h 401600"/>
              <a:gd name="connsiteX9" fmla="*/ 189932 w 514775"/>
              <a:gd name="connsiteY9" fmla="*/ 47304 h 4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4775" h="401600">
                <a:moveTo>
                  <a:pt x="225209" y="329549"/>
                </a:moveTo>
                <a:cubicBezTo>
                  <a:pt x="179153" y="160986"/>
                  <a:pt x="133097" y="-7577"/>
                  <a:pt x="166414" y="263"/>
                </a:cubicBezTo>
                <a:cubicBezTo>
                  <a:pt x="199731" y="8103"/>
                  <a:pt x="417271" y="343269"/>
                  <a:pt x="425110" y="376590"/>
                </a:cubicBezTo>
                <a:cubicBezTo>
                  <a:pt x="432949" y="409911"/>
                  <a:pt x="199731" y="229587"/>
                  <a:pt x="213450" y="200187"/>
                </a:cubicBezTo>
                <a:cubicBezTo>
                  <a:pt x="227169" y="170787"/>
                  <a:pt x="478025" y="213907"/>
                  <a:pt x="507422" y="200187"/>
                </a:cubicBezTo>
                <a:cubicBezTo>
                  <a:pt x="536819" y="186467"/>
                  <a:pt x="474105" y="104145"/>
                  <a:pt x="389833" y="117865"/>
                </a:cubicBezTo>
                <a:cubicBezTo>
                  <a:pt x="305561" y="131585"/>
                  <a:pt x="27267" y="235467"/>
                  <a:pt x="1790" y="282508"/>
                </a:cubicBezTo>
                <a:cubicBezTo>
                  <a:pt x="-23687" y="329549"/>
                  <a:pt x="231089" y="413830"/>
                  <a:pt x="236968" y="400110"/>
                </a:cubicBezTo>
                <a:cubicBezTo>
                  <a:pt x="242847" y="386390"/>
                  <a:pt x="44906" y="258988"/>
                  <a:pt x="37067" y="200187"/>
                </a:cubicBezTo>
                <a:cubicBezTo>
                  <a:pt x="29228" y="141386"/>
                  <a:pt x="189932" y="47304"/>
                  <a:pt x="189932" y="47304"/>
                </a:cubicBezTo>
              </a:path>
            </a:pathLst>
          </a:cu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6620350" y="1716271"/>
            <a:ext cx="22693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Quelques gouttes de </a:t>
            </a:r>
          </a:p>
          <a:p>
            <a:r>
              <a:rPr lang="fr-FR" dirty="0" smtClean="0"/>
              <a:t>NH</a:t>
            </a:r>
            <a:r>
              <a:rPr lang="fr-FR" baseline="-25000" dirty="0" smtClean="0"/>
              <a:t>4</a:t>
            </a:r>
            <a:r>
              <a:rPr lang="fr-FR" dirty="0" smtClean="0"/>
              <a:t>NO</a:t>
            </a:r>
            <a:r>
              <a:rPr lang="fr-FR" baseline="-25000" dirty="0" smtClean="0"/>
              <a:t>3 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 </a:t>
            </a:r>
            <a:r>
              <a:rPr lang="fr-FR" dirty="0"/>
              <a:t>concentré </a:t>
            </a:r>
            <a:endParaRPr lang="fr-FR" dirty="0"/>
          </a:p>
        </p:txBody>
      </p:sp>
      <p:sp>
        <p:nvSpPr>
          <p:cNvPr id="17" name="Arc 16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 flipH="1">
            <a:off x="5914251" y="1163777"/>
            <a:ext cx="1328754" cy="1128979"/>
          </a:xfrm>
          <a:prstGeom prst="arc">
            <a:avLst>
              <a:gd name="adj1" fmla="val 10915342"/>
              <a:gd name="adj2" fmla="val 21520107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1677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7560" y="151746"/>
            <a:ext cx="80295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>
                <a:solidFill>
                  <a:srgbClr val="DC7E6B"/>
                </a:solidFill>
              </a:rPr>
              <a:t>M</a:t>
            </a:r>
            <a:r>
              <a:rPr lang="fr-FR" sz="2400" dirty="0" smtClean="0">
                <a:solidFill>
                  <a:srgbClr val="DC7E6B"/>
                </a:solidFill>
              </a:rPr>
              <a:t>ise </a:t>
            </a:r>
            <a:r>
              <a:rPr lang="fr-FR" sz="2400" dirty="0">
                <a:solidFill>
                  <a:srgbClr val="DC7E6B"/>
                </a:solidFill>
              </a:rPr>
              <a:t>en </a:t>
            </a:r>
            <a:r>
              <a:rPr lang="fr-FR" sz="2400" dirty="0">
                <a:solidFill>
                  <a:srgbClr val="DC7E6B"/>
                </a:solidFill>
              </a:rPr>
              <a:t>évidence expérimentale </a:t>
            </a:r>
            <a:r>
              <a:rPr lang="fr-FR" sz="2400" dirty="0">
                <a:solidFill>
                  <a:srgbClr val="DC7E6B"/>
                </a:solidFill>
              </a:rPr>
              <a:t>de la structure des complexes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0EDB6AE1-2739-4380-80E2-3D03EE5054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23" r="38635" b="3608"/>
          <a:stretch/>
        </p:blipFill>
        <p:spPr>
          <a:xfrm>
            <a:off x="836845" y="1629895"/>
            <a:ext cx="571500" cy="2090602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164624" y="3822065"/>
            <a:ext cx="278814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u="sng" dirty="0" smtClean="0"/>
              <a:t>Solution d’</a:t>
            </a:r>
            <a:r>
              <a:rPr lang="fr-FR" sz="1600" u="sng" dirty="0" err="1" smtClean="0"/>
              <a:t>AgCl</a:t>
            </a:r>
            <a:r>
              <a:rPr lang="fr-FR" sz="1600" u="sng" baseline="-25000" dirty="0" smtClean="0"/>
              <a:t>(</a:t>
            </a:r>
            <a:r>
              <a:rPr lang="fr-FR" sz="1600" u="sng" baseline="-25000" dirty="0" err="1" smtClean="0"/>
              <a:t>aq</a:t>
            </a:r>
            <a:r>
              <a:rPr lang="fr-FR" sz="1600" u="sng" baseline="-25000" dirty="0" smtClean="0"/>
              <a:t>)</a:t>
            </a:r>
            <a:r>
              <a:rPr lang="fr-FR" sz="1600" u="sng" dirty="0" smtClean="0"/>
              <a:t> saturée</a:t>
            </a:r>
          </a:p>
          <a:p>
            <a:pPr algn="ctr"/>
            <a:r>
              <a:rPr lang="fr-FR" sz="1600" u="sng" dirty="0" smtClean="0"/>
              <a:t>à laquelle </a:t>
            </a:r>
            <a:r>
              <a:rPr lang="fr-FR" sz="1600" u="sng" dirty="0"/>
              <a:t>on a ajouté </a:t>
            </a:r>
            <a:r>
              <a:rPr lang="fr-FR" sz="1600" u="sng" dirty="0" smtClean="0"/>
              <a:t>quelques</a:t>
            </a:r>
          </a:p>
          <a:p>
            <a:pPr algn="ctr"/>
            <a:r>
              <a:rPr lang="fr-FR" sz="1600" u="sng" dirty="0" smtClean="0"/>
              <a:t> </a:t>
            </a:r>
            <a:r>
              <a:rPr lang="fr-FR" sz="1600" u="sng" dirty="0"/>
              <a:t>gouttes de </a:t>
            </a:r>
            <a:r>
              <a:rPr lang="fr-FR" sz="1600" u="sng" dirty="0" smtClean="0"/>
              <a:t> NH3</a:t>
            </a:r>
            <a:r>
              <a:rPr lang="fr-FR" sz="1600" u="sng" dirty="0"/>
              <a:t>(</a:t>
            </a:r>
            <a:r>
              <a:rPr lang="fr-FR" sz="1600" u="sng" dirty="0" err="1"/>
              <a:t>aq</a:t>
            </a:r>
            <a:r>
              <a:rPr lang="fr-FR" sz="1600" u="sng" dirty="0"/>
              <a:t>) concentré </a:t>
            </a:r>
          </a:p>
          <a:p>
            <a:pPr algn="ctr"/>
            <a:endParaRPr lang="fr-FR" sz="1600" u="sng" dirty="0"/>
          </a:p>
        </p:txBody>
      </p:sp>
      <p:pic>
        <p:nvPicPr>
          <p:cNvPr id="13" name="Image 12">
            <a:extLst>
              <a:ext uri="{FF2B5EF4-FFF2-40B4-BE49-F238E27FC236}">
                <a16:creationId xmlns="" xmlns:a16="http://schemas.microsoft.com/office/drawing/2014/main" id="{0EDB6AE1-2739-4380-80E2-3D03EE5054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23" r="38635" b="3608"/>
          <a:stretch/>
        </p:blipFill>
        <p:spPr>
          <a:xfrm>
            <a:off x="5551692" y="1664694"/>
            <a:ext cx="571500" cy="2090602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3950518" y="3868624"/>
            <a:ext cx="39998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u="sng" dirty="0"/>
              <a:t>Solution d’</a:t>
            </a:r>
            <a:r>
              <a:rPr lang="fr-FR" sz="1600" u="sng" dirty="0" err="1"/>
              <a:t>AgCl</a:t>
            </a:r>
            <a:r>
              <a:rPr lang="fr-FR" sz="1600" u="sng" dirty="0"/>
              <a:t> saturée à laquelle on a ajouté</a:t>
            </a:r>
          </a:p>
          <a:p>
            <a:pPr algn="ctr"/>
            <a:r>
              <a:rPr lang="fr-FR" sz="1600" u="sng" dirty="0"/>
              <a:t>q</a:t>
            </a:r>
            <a:r>
              <a:rPr lang="fr-FR" sz="1600" u="sng" dirty="0" smtClean="0"/>
              <a:t>uelques </a:t>
            </a:r>
            <a:r>
              <a:rPr lang="fr-FR" sz="1600" u="sng" dirty="0"/>
              <a:t>gouttes de </a:t>
            </a:r>
            <a:r>
              <a:rPr lang="fr-FR" sz="1600" u="sng" dirty="0" smtClean="0"/>
              <a:t>NH4NO3 </a:t>
            </a:r>
            <a:r>
              <a:rPr lang="fr-FR" sz="1600" u="sng" dirty="0"/>
              <a:t>(</a:t>
            </a:r>
            <a:r>
              <a:rPr lang="fr-FR" sz="1600" u="sng" dirty="0" err="1"/>
              <a:t>aq</a:t>
            </a:r>
            <a:r>
              <a:rPr lang="fr-FR" sz="1600" u="sng" dirty="0"/>
              <a:t>)  concentré </a:t>
            </a:r>
          </a:p>
          <a:p>
            <a:pPr algn="ctr"/>
            <a:r>
              <a:rPr lang="fr-FR" sz="1600" u="sng" dirty="0" smtClean="0"/>
              <a:t> </a:t>
            </a:r>
            <a:endParaRPr lang="fr-FR" sz="1600" u="sng" dirty="0"/>
          </a:p>
        </p:txBody>
      </p:sp>
      <p:sp>
        <p:nvSpPr>
          <p:cNvPr id="15" name="Forme libre 14"/>
          <p:cNvSpPr/>
          <p:nvPr/>
        </p:nvSpPr>
        <p:spPr>
          <a:xfrm>
            <a:off x="5689045" y="3457016"/>
            <a:ext cx="307521" cy="213173"/>
          </a:xfrm>
          <a:custGeom>
            <a:avLst/>
            <a:gdLst>
              <a:gd name="connsiteX0" fmla="*/ 225209 w 514775"/>
              <a:gd name="connsiteY0" fmla="*/ 329549 h 401600"/>
              <a:gd name="connsiteX1" fmla="*/ 166414 w 514775"/>
              <a:gd name="connsiteY1" fmla="*/ 263 h 401600"/>
              <a:gd name="connsiteX2" fmla="*/ 425110 w 514775"/>
              <a:gd name="connsiteY2" fmla="*/ 376590 h 401600"/>
              <a:gd name="connsiteX3" fmla="*/ 213450 w 514775"/>
              <a:gd name="connsiteY3" fmla="*/ 200187 h 401600"/>
              <a:gd name="connsiteX4" fmla="*/ 507422 w 514775"/>
              <a:gd name="connsiteY4" fmla="*/ 200187 h 401600"/>
              <a:gd name="connsiteX5" fmla="*/ 389833 w 514775"/>
              <a:gd name="connsiteY5" fmla="*/ 117865 h 401600"/>
              <a:gd name="connsiteX6" fmla="*/ 1790 w 514775"/>
              <a:gd name="connsiteY6" fmla="*/ 282508 h 401600"/>
              <a:gd name="connsiteX7" fmla="*/ 236968 w 514775"/>
              <a:gd name="connsiteY7" fmla="*/ 400110 h 401600"/>
              <a:gd name="connsiteX8" fmla="*/ 37067 w 514775"/>
              <a:gd name="connsiteY8" fmla="*/ 200187 h 401600"/>
              <a:gd name="connsiteX9" fmla="*/ 189932 w 514775"/>
              <a:gd name="connsiteY9" fmla="*/ 47304 h 4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4775" h="401600">
                <a:moveTo>
                  <a:pt x="225209" y="329549"/>
                </a:moveTo>
                <a:cubicBezTo>
                  <a:pt x="179153" y="160986"/>
                  <a:pt x="133097" y="-7577"/>
                  <a:pt x="166414" y="263"/>
                </a:cubicBezTo>
                <a:cubicBezTo>
                  <a:pt x="199731" y="8103"/>
                  <a:pt x="417271" y="343269"/>
                  <a:pt x="425110" y="376590"/>
                </a:cubicBezTo>
                <a:cubicBezTo>
                  <a:pt x="432949" y="409911"/>
                  <a:pt x="199731" y="229587"/>
                  <a:pt x="213450" y="200187"/>
                </a:cubicBezTo>
                <a:cubicBezTo>
                  <a:pt x="227169" y="170787"/>
                  <a:pt x="478025" y="213907"/>
                  <a:pt x="507422" y="200187"/>
                </a:cubicBezTo>
                <a:cubicBezTo>
                  <a:pt x="536819" y="186467"/>
                  <a:pt x="474105" y="104145"/>
                  <a:pt x="389833" y="117865"/>
                </a:cubicBezTo>
                <a:cubicBezTo>
                  <a:pt x="305561" y="131585"/>
                  <a:pt x="27267" y="235467"/>
                  <a:pt x="1790" y="282508"/>
                </a:cubicBezTo>
                <a:cubicBezTo>
                  <a:pt x="-23687" y="329549"/>
                  <a:pt x="231089" y="413830"/>
                  <a:pt x="236968" y="400110"/>
                </a:cubicBezTo>
                <a:cubicBezTo>
                  <a:pt x="242847" y="386390"/>
                  <a:pt x="44906" y="258988"/>
                  <a:pt x="37067" y="200187"/>
                </a:cubicBezTo>
                <a:cubicBezTo>
                  <a:pt x="29228" y="141386"/>
                  <a:pt x="189932" y="47304"/>
                  <a:pt x="189932" y="47304"/>
                </a:cubicBezTo>
              </a:path>
            </a:pathLst>
          </a:cu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2017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28"/>
          <p:cNvSpPr/>
          <p:nvPr/>
        </p:nvSpPr>
        <p:spPr>
          <a:xfrm>
            <a:off x="2458720" y="3210748"/>
            <a:ext cx="1534160" cy="518193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9144000" cy="56061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00" b="1" dirty="0">
                <a:solidFill>
                  <a:srgbClr val="0070C0"/>
                </a:solidFill>
              </a:rPr>
              <a:t>  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Synthèse </a:t>
            </a:r>
            <a:r>
              <a:rPr lang="fr-FR" sz="2600" dirty="0" smtClean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du </a:t>
            </a:r>
            <a:r>
              <a:rPr lang="fr-FR" sz="2600" dirty="0" err="1" smtClean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trisoxalatoferrate</a:t>
            </a:r>
            <a:r>
              <a:rPr lang="fr-FR" sz="2600" dirty="0" smtClean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(III) [</a:t>
            </a:r>
            <a:r>
              <a:rPr lang="fr-FR" sz="2600" dirty="0" smtClean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Fe(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C</a:t>
            </a:r>
            <a:r>
              <a:rPr lang="fr-FR" sz="2600" baseline="-250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2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O</a:t>
            </a:r>
            <a:r>
              <a:rPr lang="fr-FR" sz="2600" baseline="-250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4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)</a:t>
            </a:r>
            <a:r>
              <a:rPr lang="fr-FR" sz="2600" baseline="-250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3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]</a:t>
            </a:r>
            <a:r>
              <a:rPr lang="fr-FR" sz="2600" baseline="300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3-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843280" y="782367"/>
            <a:ext cx="3201793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Fe</a:t>
            </a:r>
            <a:r>
              <a:rPr lang="fr-FR" baseline="30000" dirty="0" smtClean="0"/>
              <a:t>3+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+ 3C</a:t>
            </a:r>
            <a:r>
              <a:rPr lang="fr-FR" baseline="-25000" dirty="0" smtClean="0"/>
              <a:t>2</a:t>
            </a:r>
            <a:r>
              <a:rPr lang="fr-FR" dirty="0" smtClean="0"/>
              <a:t>O</a:t>
            </a:r>
            <a:r>
              <a:rPr lang="fr-FR" baseline="-25000" dirty="0" smtClean="0"/>
              <a:t>4</a:t>
            </a:r>
            <a:r>
              <a:rPr lang="fr-FR" baseline="30000" dirty="0" smtClean="0"/>
              <a:t>2-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</a:t>
            </a:r>
            <a:r>
              <a:rPr lang="fr-FR" dirty="0" smtClean="0">
                <a:solidFill>
                  <a:srgbClr val="000000"/>
                </a:solidFill>
              </a:rPr>
              <a:t>=</a:t>
            </a:r>
            <a:r>
              <a:rPr lang="fr-FR" dirty="0">
                <a:solidFill>
                  <a:srgbClr val="000000"/>
                </a:solidFill>
              </a:rPr>
              <a:t>[Fe(C</a:t>
            </a:r>
            <a:r>
              <a:rPr lang="fr-FR" baseline="-25000" dirty="0">
                <a:solidFill>
                  <a:srgbClr val="000000"/>
                </a:solidFill>
              </a:rPr>
              <a:t>2</a:t>
            </a:r>
            <a:r>
              <a:rPr lang="fr-FR" dirty="0">
                <a:solidFill>
                  <a:srgbClr val="000000"/>
                </a:solidFill>
              </a:rPr>
              <a:t>O</a:t>
            </a:r>
            <a:r>
              <a:rPr lang="fr-FR" baseline="-25000" dirty="0">
                <a:solidFill>
                  <a:srgbClr val="000000"/>
                </a:solidFill>
              </a:rPr>
              <a:t>4</a:t>
            </a:r>
            <a:r>
              <a:rPr lang="fr-FR" dirty="0">
                <a:solidFill>
                  <a:srgbClr val="000000"/>
                </a:solidFill>
              </a:rPr>
              <a:t>)</a:t>
            </a:r>
            <a:r>
              <a:rPr lang="fr-FR" baseline="-25000" dirty="0">
                <a:solidFill>
                  <a:srgbClr val="000000"/>
                </a:solidFill>
              </a:rPr>
              <a:t>3</a:t>
            </a:r>
            <a:r>
              <a:rPr lang="fr-FR" dirty="0">
                <a:solidFill>
                  <a:srgbClr val="000000"/>
                </a:solidFill>
              </a:rPr>
              <a:t>]</a:t>
            </a:r>
            <a:r>
              <a:rPr lang="fr-FR" baseline="30000" dirty="0">
                <a:solidFill>
                  <a:srgbClr val="000000"/>
                </a:solidFill>
              </a:rPr>
              <a:t>3-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4960" y="3220919"/>
            <a:ext cx="1534160" cy="518193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/>
          <p:cNvSpPr txBox="1"/>
          <p:nvPr/>
        </p:nvSpPr>
        <p:spPr>
          <a:xfrm>
            <a:off x="1666240" y="3972805"/>
            <a:ext cx="941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smtClean="0"/>
              <a:t>Agitateur </a:t>
            </a:r>
          </a:p>
          <a:p>
            <a:pPr algn="ctr"/>
            <a:r>
              <a:rPr lang="fr-FR" sz="1200" dirty="0" smtClean="0"/>
              <a:t>Magnétique</a:t>
            </a:r>
          </a:p>
          <a:p>
            <a:pPr algn="ctr"/>
            <a:r>
              <a:rPr lang="fr-FR" sz="1200" dirty="0" smtClean="0">
                <a:solidFill>
                  <a:srgbClr val="B0007A"/>
                </a:solidFill>
              </a:rPr>
              <a:t>(Chauffant)</a:t>
            </a:r>
            <a:endParaRPr lang="fr-FR" sz="1200" dirty="0">
              <a:solidFill>
                <a:srgbClr val="B0007A"/>
              </a:solidFill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1838960" y="3159954"/>
            <a:ext cx="699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Barreau </a:t>
            </a:r>
          </a:p>
          <a:p>
            <a:r>
              <a:rPr lang="fr-FR" sz="1200" dirty="0" smtClean="0"/>
              <a:t>aimanté</a:t>
            </a:r>
            <a:endParaRPr lang="fr-FR" sz="1200" dirty="0"/>
          </a:p>
        </p:txBody>
      </p:sp>
      <p:cxnSp>
        <p:nvCxnSpPr>
          <p:cNvPr id="35" name="Connecteur droit avec flèche 34"/>
          <p:cNvCxnSpPr/>
          <p:nvPr/>
        </p:nvCxnSpPr>
        <p:spPr>
          <a:xfrm flipV="1">
            <a:off x="2570480" y="3759432"/>
            <a:ext cx="396240" cy="31497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avec flèche 36"/>
          <p:cNvCxnSpPr/>
          <p:nvPr/>
        </p:nvCxnSpPr>
        <p:spPr>
          <a:xfrm flipH="1" flipV="1">
            <a:off x="1270000" y="3759432"/>
            <a:ext cx="365760" cy="294658"/>
          </a:xfrm>
          <a:prstGeom prst="straightConnector1">
            <a:avLst/>
          </a:prstGeom>
          <a:ln>
            <a:solidFill>
              <a:srgbClr val="B0007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ZoneTexte 37"/>
          <p:cNvSpPr txBox="1"/>
          <p:nvPr/>
        </p:nvSpPr>
        <p:spPr>
          <a:xfrm>
            <a:off x="2143760" y="1513933"/>
            <a:ext cx="654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FeCl</a:t>
            </a:r>
            <a:r>
              <a:rPr lang="fr-FR" sz="1200" baseline="-25000" dirty="0"/>
              <a:t>3</a:t>
            </a:r>
            <a:r>
              <a:rPr lang="fr-FR" sz="1200" dirty="0" smtClean="0"/>
              <a:t>(s)</a:t>
            </a:r>
          </a:p>
          <a:p>
            <a:r>
              <a:rPr lang="fr-FR" sz="1200" dirty="0" smtClean="0"/>
              <a:t>    2g</a:t>
            </a:r>
          </a:p>
        </p:txBody>
      </p:sp>
      <p:sp>
        <p:nvSpPr>
          <p:cNvPr id="53" name="Ellipse 52"/>
          <p:cNvSpPr/>
          <p:nvPr/>
        </p:nvSpPr>
        <p:spPr>
          <a:xfrm>
            <a:off x="436880" y="3332686"/>
            <a:ext cx="294640" cy="284497"/>
          </a:xfrm>
          <a:prstGeom prst="ellipse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/>
          <p:cNvSpPr/>
          <p:nvPr/>
        </p:nvSpPr>
        <p:spPr>
          <a:xfrm>
            <a:off x="3576320" y="3312355"/>
            <a:ext cx="294640" cy="284497"/>
          </a:xfrm>
          <a:prstGeom prst="ellipse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7" name="Image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140" y="2052340"/>
            <a:ext cx="1536700" cy="1676400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5181600" y="2966905"/>
            <a:ext cx="2357120" cy="762047"/>
          </a:xfrm>
          <a:prstGeom prst="rect">
            <a:avLst/>
          </a:prstGeom>
          <a:solidFill>
            <a:srgbClr val="FFFFFF">
              <a:alpha val="0"/>
            </a:srgbClr>
          </a:solidFill>
          <a:ln w="127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/>
          <p:cNvSpPr/>
          <p:nvPr/>
        </p:nvSpPr>
        <p:spPr>
          <a:xfrm>
            <a:off x="5981700" y="2946581"/>
            <a:ext cx="693420" cy="711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3" name="Connecteur droit 62"/>
          <p:cNvCxnSpPr/>
          <p:nvPr/>
        </p:nvCxnSpPr>
        <p:spPr>
          <a:xfrm>
            <a:off x="6085840" y="2804333"/>
            <a:ext cx="477520" cy="0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6" name="Grouper 75"/>
          <p:cNvGrpSpPr/>
          <p:nvPr/>
        </p:nvGrpSpPr>
        <p:grpSpPr>
          <a:xfrm rot="18102700">
            <a:off x="5289965" y="3200336"/>
            <a:ext cx="149293" cy="140329"/>
            <a:chOff x="6517178" y="1971162"/>
            <a:chExt cx="905164" cy="883974"/>
          </a:xfrm>
        </p:grpSpPr>
        <p:cxnSp>
          <p:nvCxnSpPr>
            <p:cNvPr id="66" name="Connecteur droit 65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66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er 76"/>
          <p:cNvGrpSpPr/>
          <p:nvPr/>
        </p:nvGrpSpPr>
        <p:grpSpPr>
          <a:xfrm rot="18102700">
            <a:off x="7159405" y="3301932"/>
            <a:ext cx="149293" cy="140329"/>
            <a:chOff x="6517178" y="1971162"/>
            <a:chExt cx="905164" cy="883974"/>
          </a:xfrm>
        </p:grpSpPr>
        <p:cxnSp>
          <p:nvCxnSpPr>
            <p:cNvPr id="78" name="Connecteur droit 77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cteur droit 78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er 79"/>
          <p:cNvGrpSpPr/>
          <p:nvPr/>
        </p:nvGrpSpPr>
        <p:grpSpPr>
          <a:xfrm rot="18102700">
            <a:off x="5554126" y="3200335"/>
            <a:ext cx="149293" cy="140329"/>
            <a:chOff x="6517178" y="1971162"/>
            <a:chExt cx="905164" cy="883974"/>
          </a:xfrm>
        </p:grpSpPr>
        <p:cxnSp>
          <p:nvCxnSpPr>
            <p:cNvPr id="81" name="Connecteur droit 80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cteur droit 81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er 82"/>
          <p:cNvGrpSpPr/>
          <p:nvPr/>
        </p:nvGrpSpPr>
        <p:grpSpPr>
          <a:xfrm rot="18102700">
            <a:off x="7240685" y="3159683"/>
            <a:ext cx="149293" cy="140329"/>
            <a:chOff x="6517178" y="1971162"/>
            <a:chExt cx="905164" cy="883974"/>
          </a:xfrm>
        </p:grpSpPr>
        <p:cxnSp>
          <p:nvCxnSpPr>
            <p:cNvPr id="84" name="Connecteur droit 83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cteur droit 84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er 85"/>
          <p:cNvGrpSpPr/>
          <p:nvPr/>
        </p:nvGrpSpPr>
        <p:grpSpPr>
          <a:xfrm rot="18102700">
            <a:off x="5320445" y="3535617"/>
            <a:ext cx="149293" cy="140329"/>
            <a:chOff x="6517178" y="1971162"/>
            <a:chExt cx="905164" cy="883974"/>
          </a:xfrm>
        </p:grpSpPr>
        <p:cxnSp>
          <p:nvCxnSpPr>
            <p:cNvPr id="87" name="Connecteur droit 86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cteur droit 87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er 88"/>
          <p:cNvGrpSpPr/>
          <p:nvPr/>
        </p:nvGrpSpPr>
        <p:grpSpPr>
          <a:xfrm rot="18102700">
            <a:off x="6915565" y="3159664"/>
            <a:ext cx="149293" cy="140329"/>
            <a:chOff x="6517178" y="1971162"/>
            <a:chExt cx="905164" cy="883974"/>
          </a:xfrm>
        </p:grpSpPr>
        <p:cxnSp>
          <p:nvCxnSpPr>
            <p:cNvPr id="90" name="Connecteur droit 89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cteur droit 90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er 91"/>
          <p:cNvGrpSpPr/>
          <p:nvPr/>
        </p:nvGrpSpPr>
        <p:grpSpPr>
          <a:xfrm rot="18102700">
            <a:off x="7250844" y="3555919"/>
            <a:ext cx="149293" cy="140329"/>
            <a:chOff x="6517178" y="1971162"/>
            <a:chExt cx="905164" cy="883974"/>
          </a:xfrm>
        </p:grpSpPr>
        <p:cxnSp>
          <p:nvCxnSpPr>
            <p:cNvPr id="93" name="Connecteur droit 92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eur droit 93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er 94"/>
          <p:cNvGrpSpPr/>
          <p:nvPr/>
        </p:nvGrpSpPr>
        <p:grpSpPr>
          <a:xfrm rot="18102700">
            <a:off x="7078124" y="3078407"/>
            <a:ext cx="149293" cy="140329"/>
            <a:chOff x="6517178" y="1971162"/>
            <a:chExt cx="905164" cy="883974"/>
          </a:xfrm>
        </p:grpSpPr>
        <p:cxnSp>
          <p:nvCxnSpPr>
            <p:cNvPr id="96" name="Connecteur droit 95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cteur droit 96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er 97"/>
          <p:cNvGrpSpPr/>
          <p:nvPr/>
        </p:nvGrpSpPr>
        <p:grpSpPr>
          <a:xfrm rot="18102700">
            <a:off x="5442364" y="3027594"/>
            <a:ext cx="149293" cy="140329"/>
            <a:chOff x="6517178" y="1971162"/>
            <a:chExt cx="905164" cy="883974"/>
          </a:xfrm>
        </p:grpSpPr>
        <p:cxnSp>
          <p:nvCxnSpPr>
            <p:cNvPr id="99" name="Connecteur droit 98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cteur droit 99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er 100"/>
          <p:cNvGrpSpPr/>
          <p:nvPr/>
        </p:nvGrpSpPr>
        <p:grpSpPr>
          <a:xfrm rot="18102700">
            <a:off x="5676044" y="3027585"/>
            <a:ext cx="149293" cy="140329"/>
            <a:chOff x="6517178" y="1971162"/>
            <a:chExt cx="905164" cy="883974"/>
          </a:xfrm>
        </p:grpSpPr>
        <p:cxnSp>
          <p:nvCxnSpPr>
            <p:cNvPr id="102" name="Connecteur droit 101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cteur droit 102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Connecteur droit 104"/>
          <p:cNvCxnSpPr/>
          <p:nvPr/>
        </p:nvCxnSpPr>
        <p:spPr>
          <a:xfrm flipH="1" flipV="1">
            <a:off x="7528560" y="2641762"/>
            <a:ext cx="10160" cy="49787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Connecteur droit 105"/>
          <p:cNvCxnSpPr/>
          <p:nvPr/>
        </p:nvCxnSpPr>
        <p:spPr>
          <a:xfrm flipH="1" flipV="1">
            <a:off x="5171440" y="2631593"/>
            <a:ext cx="10160" cy="49787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ZoneTexte 106"/>
          <p:cNvSpPr txBox="1"/>
          <p:nvPr/>
        </p:nvSpPr>
        <p:spPr>
          <a:xfrm>
            <a:off x="304800" y="3759432"/>
            <a:ext cx="122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>
                <a:solidFill>
                  <a:srgbClr val="B0007A"/>
                </a:solidFill>
              </a:rPr>
              <a:t>SOLUTION</a:t>
            </a:r>
            <a:r>
              <a:rPr lang="fr-FR" dirty="0" smtClean="0">
                <a:solidFill>
                  <a:srgbClr val="B0007A"/>
                </a:solidFill>
              </a:rPr>
              <a:t> 1</a:t>
            </a:r>
            <a:endParaRPr lang="fr-FR" dirty="0">
              <a:solidFill>
                <a:srgbClr val="B0007A"/>
              </a:solidFill>
            </a:endParaRPr>
          </a:p>
        </p:txBody>
      </p:sp>
      <p:sp>
        <p:nvSpPr>
          <p:cNvPr id="108" name="ZoneTexte 107"/>
          <p:cNvSpPr txBox="1"/>
          <p:nvPr/>
        </p:nvSpPr>
        <p:spPr>
          <a:xfrm>
            <a:off x="2794000" y="3789913"/>
            <a:ext cx="1203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SOLUTION 2</a:t>
            </a:r>
            <a:endParaRPr lang="fr-FR" sz="1600" dirty="0"/>
          </a:p>
        </p:txBody>
      </p:sp>
      <p:cxnSp>
        <p:nvCxnSpPr>
          <p:cNvPr id="109" name="Connecteur en arc 108"/>
          <p:cNvCxnSpPr/>
          <p:nvPr/>
        </p:nvCxnSpPr>
        <p:spPr>
          <a:xfrm rot="16200000" flipH="1">
            <a:off x="5821668" y="1910195"/>
            <a:ext cx="558832" cy="457199"/>
          </a:xfrm>
          <a:prstGeom prst="curvedConnector3">
            <a:avLst>
              <a:gd name="adj1" fmla="val 909"/>
            </a:avLst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ZoneTexte 109"/>
          <p:cNvSpPr txBox="1"/>
          <p:nvPr/>
        </p:nvSpPr>
        <p:spPr>
          <a:xfrm>
            <a:off x="4378960" y="1544415"/>
            <a:ext cx="1332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/>
              <a:t>    Solution 1</a:t>
            </a:r>
          </a:p>
          <a:p>
            <a:pPr algn="ctr"/>
            <a:r>
              <a:rPr lang="fr-FR" sz="1400" dirty="0" smtClean="0"/>
              <a:t>+  Solution2</a:t>
            </a:r>
            <a:endParaRPr lang="fr-FR" sz="1400" dirty="0"/>
          </a:p>
        </p:txBody>
      </p:sp>
      <p:cxnSp>
        <p:nvCxnSpPr>
          <p:cNvPr id="116" name="Connecteur droit avec flèche 115"/>
          <p:cNvCxnSpPr/>
          <p:nvPr/>
        </p:nvCxnSpPr>
        <p:spPr>
          <a:xfrm flipH="1" flipV="1">
            <a:off x="7315200" y="3231078"/>
            <a:ext cx="416560" cy="1016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9" name="ZoneTexte 118"/>
          <p:cNvSpPr txBox="1"/>
          <p:nvPr/>
        </p:nvSpPr>
        <p:spPr>
          <a:xfrm>
            <a:off x="7782560" y="3058349"/>
            <a:ext cx="648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Glace</a:t>
            </a:r>
            <a:endParaRPr lang="fr-FR" sz="1600" dirty="0"/>
          </a:p>
        </p:txBody>
      </p:sp>
      <p:sp>
        <p:nvSpPr>
          <p:cNvPr id="120" name="ZoneTexte 119"/>
          <p:cNvSpPr txBox="1"/>
          <p:nvPr/>
        </p:nvSpPr>
        <p:spPr>
          <a:xfrm>
            <a:off x="5638800" y="3922001"/>
            <a:ext cx="1383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Précipitation</a:t>
            </a:r>
            <a:endParaRPr lang="fr-FR" dirty="0"/>
          </a:p>
        </p:txBody>
      </p:sp>
      <p:sp>
        <p:nvSpPr>
          <p:cNvPr id="121" name="Triangle isocèle 120"/>
          <p:cNvSpPr/>
          <p:nvPr/>
        </p:nvSpPr>
        <p:spPr>
          <a:xfrm>
            <a:off x="5852160" y="3546058"/>
            <a:ext cx="975360" cy="152410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2" name="Image 121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3540" y="1737468"/>
            <a:ext cx="1359629" cy="1483232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0" y="1392006"/>
            <a:ext cx="796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K</a:t>
            </a:r>
            <a:r>
              <a:rPr lang="fr-FR" sz="1200" baseline="-25000" dirty="0" smtClean="0"/>
              <a:t>2</a:t>
            </a:r>
            <a:r>
              <a:rPr lang="fr-FR" sz="1200" dirty="0" smtClean="0"/>
              <a:t>,C</a:t>
            </a:r>
            <a:r>
              <a:rPr lang="fr-FR" sz="1200" baseline="-25000" dirty="0" smtClean="0"/>
              <a:t>2</a:t>
            </a:r>
            <a:r>
              <a:rPr lang="fr-FR" sz="1200" dirty="0" smtClean="0"/>
              <a:t>O</a:t>
            </a:r>
            <a:r>
              <a:rPr lang="fr-FR" sz="1200" baseline="-25000" dirty="0" smtClean="0"/>
              <a:t>4</a:t>
            </a:r>
            <a:r>
              <a:rPr lang="fr-FR" sz="1200" dirty="0" smtClean="0"/>
              <a:t>(s)</a:t>
            </a:r>
          </a:p>
          <a:p>
            <a:pPr algn="ctr"/>
            <a:r>
              <a:rPr lang="fr-FR" sz="1200" dirty="0"/>
              <a:t> </a:t>
            </a:r>
            <a:r>
              <a:rPr lang="fr-FR" sz="1200" dirty="0" smtClean="0"/>
              <a:t>   4,5g</a:t>
            </a:r>
            <a:endParaRPr lang="fr-FR" sz="1200" dirty="0"/>
          </a:p>
        </p:txBody>
      </p:sp>
      <p:cxnSp>
        <p:nvCxnSpPr>
          <p:cNvPr id="16" name="Connecteur en arc 15"/>
          <p:cNvCxnSpPr/>
          <p:nvPr/>
        </p:nvCxnSpPr>
        <p:spPr>
          <a:xfrm rot="16200000" flipH="1">
            <a:off x="589265" y="1737480"/>
            <a:ext cx="599475" cy="375919"/>
          </a:xfrm>
          <a:prstGeom prst="curvedConnector3">
            <a:avLst>
              <a:gd name="adj1" fmla="val -2542"/>
            </a:avLst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Ellipse 22"/>
          <p:cNvSpPr/>
          <p:nvPr/>
        </p:nvSpPr>
        <p:spPr>
          <a:xfrm>
            <a:off x="812800" y="3078669"/>
            <a:ext cx="538480" cy="10160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9" name="Connecteur droit avec flèche 48"/>
          <p:cNvCxnSpPr/>
          <p:nvPr/>
        </p:nvCxnSpPr>
        <p:spPr>
          <a:xfrm flipH="1" flipV="1">
            <a:off x="1362366" y="3119313"/>
            <a:ext cx="405474" cy="23369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Connecteur droit 124"/>
          <p:cNvCxnSpPr/>
          <p:nvPr/>
        </p:nvCxnSpPr>
        <p:spPr>
          <a:xfrm>
            <a:off x="457200" y="2956742"/>
            <a:ext cx="1178560" cy="508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0" name="Image 129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27300" y="1727297"/>
            <a:ext cx="1359629" cy="1483232"/>
          </a:xfrm>
          <a:prstGeom prst="rect">
            <a:avLst/>
          </a:prstGeom>
        </p:spPr>
      </p:pic>
      <p:cxnSp>
        <p:nvCxnSpPr>
          <p:cNvPr id="131" name="Connecteur en arc 130"/>
          <p:cNvCxnSpPr/>
          <p:nvPr/>
        </p:nvCxnSpPr>
        <p:spPr>
          <a:xfrm rot="16200000" flipH="1">
            <a:off x="2733025" y="1727309"/>
            <a:ext cx="599475" cy="375919"/>
          </a:xfrm>
          <a:prstGeom prst="curvedConnector3">
            <a:avLst>
              <a:gd name="adj1" fmla="val -2542"/>
            </a:avLst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Ellipse 131"/>
          <p:cNvSpPr/>
          <p:nvPr/>
        </p:nvSpPr>
        <p:spPr>
          <a:xfrm>
            <a:off x="2956560" y="3068498"/>
            <a:ext cx="538480" cy="10160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3" name="Connecteur droit 132"/>
          <p:cNvCxnSpPr/>
          <p:nvPr/>
        </p:nvCxnSpPr>
        <p:spPr>
          <a:xfrm>
            <a:off x="2600960" y="2946571"/>
            <a:ext cx="1178560" cy="508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avec flèche 39"/>
          <p:cNvCxnSpPr>
            <a:stCxn id="33" idx="3"/>
          </p:cNvCxnSpPr>
          <p:nvPr/>
        </p:nvCxnSpPr>
        <p:spPr>
          <a:xfrm flipV="1">
            <a:off x="2538265" y="3109472"/>
            <a:ext cx="447338" cy="28131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8" name="ZoneTexte 137"/>
          <p:cNvSpPr txBox="1"/>
          <p:nvPr/>
        </p:nvSpPr>
        <p:spPr>
          <a:xfrm>
            <a:off x="1747520" y="2347105"/>
            <a:ext cx="915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smtClean="0"/>
              <a:t>10mL d’eau</a:t>
            </a:r>
          </a:p>
          <a:p>
            <a:pPr algn="ctr"/>
            <a:r>
              <a:rPr lang="fr-FR" sz="1200" dirty="0" smtClean="0"/>
              <a:t> distillée</a:t>
            </a:r>
            <a:endParaRPr lang="fr-FR" sz="1200" dirty="0"/>
          </a:p>
        </p:txBody>
      </p:sp>
      <p:cxnSp>
        <p:nvCxnSpPr>
          <p:cNvPr id="140" name="Connecteur droit avec flèche 139"/>
          <p:cNvCxnSpPr>
            <a:stCxn id="138" idx="1"/>
          </p:cNvCxnSpPr>
          <p:nvPr/>
        </p:nvCxnSpPr>
        <p:spPr>
          <a:xfrm flipH="1">
            <a:off x="1402080" y="2577938"/>
            <a:ext cx="345440" cy="41944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Connecteur droit avec flèche 140"/>
          <p:cNvCxnSpPr/>
          <p:nvPr/>
        </p:nvCxnSpPr>
        <p:spPr>
          <a:xfrm>
            <a:off x="2631440" y="2567768"/>
            <a:ext cx="335280" cy="42961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86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07601967-2F43-4B07-9438-D02DF0037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07" y="222531"/>
            <a:ext cx="8520600" cy="572877"/>
          </a:xfrm>
        </p:spPr>
        <p:txBody>
          <a:bodyPr/>
          <a:lstStyle/>
          <a:p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Essorage sous pression réduite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4655200C-27A6-467D-B19A-EE04D1809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0AD0-89FA-4358-AFE4-0A4CF2693EF1}" type="slidenum">
              <a:rPr lang="fr-FR" smtClean="0"/>
              <a:t>14</a:t>
            </a:fld>
            <a:endParaRPr lang="fr-FR"/>
          </a:p>
        </p:txBody>
      </p:sp>
      <p:sp>
        <p:nvSpPr>
          <p:cNvPr id="9" name="Flèche : droite 8">
            <a:extLst>
              <a:ext uri="{FF2B5EF4-FFF2-40B4-BE49-F238E27FC236}">
                <a16:creationId xmlns="" xmlns:a16="http://schemas.microsoft.com/office/drawing/2014/main" id="{12BED85A-AEEF-46D7-A166-7C58C6CCA2DD}"/>
              </a:ext>
            </a:extLst>
          </p:cNvPr>
          <p:cNvSpPr/>
          <p:nvPr/>
        </p:nvSpPr>
        <p:spPr>
          <a:xfrm flipH="1">
            <a:off x="3497974" y="3100842"/>
            <a:ext cx="371475" cy="1458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/>
          </a:p>
        </p:txBody>
      </p:sp>
      <p:sp>
        <p:nvSpPr>
          <p:cNvPr id="10" name="ZoneTexte 31">
            <a:extLst>
              <a:ext uri="{FF2B5EF4-FFF2-40B4-BE49-F238E27FC236}">
                <a16:creationId xmlns="" xmlns:a16="http://schemas.microsoft.com/office/drawing/2014/main" id="{53377E75-7509-462A-B732-E7C328F84DA9}"/>
              </a:ext>
            </a:extLst>
          </p:cNvPr>
          <p:cNvSpPr txBox="1"/>
          <p:nvPr/>
        </p:nvSpPr>
        <p:spPr>
          <a:xfrm>
            <a:off x="1362177" y="2864655"/>
            <a:ext cx="1836768" cy="623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i="1" dirty="0"/>
              <a:t>Essorage sous pression réduite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="" xmlns:a16="http://schemas.microsoft.com/office/drawing/2014/main" id="{D42C96D8-1194-443F-AF29-1DA3EA1D3949}"/>
              </a:ext>
            </a:extLst>
          </p:cNvPr>
          <p:cNvGrpSpPr/>
          <p:nvPr/>
        </p:nvGrpSpPr>
        <p:grpSpPr>
          <a:xfrm>
            <a:off x="3816358" y="1989595"/>
            <a:ext cx="1009174" cy="2228247"/>
            <a:chOff x="8217535" y="2248964"/>
            <a:chExt cx="1345565" cy="2970079"/>
          </a:xfrm>
        </p:grpSpPr>
        <p:grpSp>
          <p:nvGrpSpPr>
            <p:cNvPr id="11" name="Grouper 638">
              <a:extLst>
                <a:ext uri="{FF2B5EF4-FFF2-40B4-BE49-F238E27FC236}">
                  <a16:creationId xmlns="" xmlns:a16="http://schemas.microsoft.com/office/drawing/2014/main" id="{5D229275-50E1-4BCB-BF0E-C2E7F0A45EE9}"/>
                </a:ext>
              </a:extLst>
            </p:cNvPr>
            <p:cNvGrpSpPr/>
            <p:nvPr/>
          </p:nvGrpSpPr>
          <p:grpSpPr>
            <a:xfrm>
              <a:off x="8217535" y="2248964"/>
              <a:ext cx="1345565" cy="2970079"/>
              <a:chOff x="0" y="53450"/>
              <a:chExt cx="633731" cy="1277509"/>
            </a:xfrm>
          </p:grpSpPr>
          <p:grpSp>
            <p:nvGrpSpPr>
              <p:cNvPr id="14" name="Grouper 81">
                <a:extLst>
                  <a:ext uri="{FF2B5EF4-FFF2-40B4-BE49-F238E27FC236}">
                    <a16:creationId xmlns="" xmlns:a16="http://schemas.microsoft.com/office/drawing/2014/main" id="{672C8F84-6CE8-483C-B6E2-120EA53B93F7}"/>
                  </a:ext>
                </a:extLst>
              </p:cNvPr>
              <p:cNvGrpSpPr/>
              <p:nvPr/>
            </p:nvGrpSpPr>
            <p:grpSpPr>
              <a:xfrm>
                <a:off x="1270" y="288925"/>
                <a:ext cx="632461" cy="1042034"/>
                <a:chOff x="0" y="0"/>
                <a:chExt cx="632461" cy="1042034"/>
              </a:xfrm>
            </p:grpSpPr>
            <p:grpSp>
              <p:nvGrpSpPr>
                <p:cNvPr id="23" name="Grouper 149">
                  <a:extLst>
                    <a:ext uri="{FF2B5EF4-FFF2-40B4-BE49-F238E27FC236}">
                      <a16:creationId xmlns="" xmlns:a16="http://schemas.microsoft.com/office/drawing/2014/main" id="{C00E268A-3EE6-4369-9010-36F22ABF4CB6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632461" cy="1042034"/>
                  <a:chOff x="0" y="0"/>
                  <a:chExt cx="501650" cy="826770"/>
                </a:xfrm>
              </p:grpSpPr>
              <p:grpSp>
                <p:nvGrpSpPr>
                  <p:cNvPr id="25" name="Grouper 499">
                    <a:extLst>
                      <a:ext uri="{FF2B5EF4-FFF2-40B4-BE49-F238E27FC236}">
                        <a16:creationId xmlns="" xmlns:a16="http://schemas.microsoft.com/office/drawing/2014/main" id="{92732EE6-39EA-4C05-88F6-D66C6827B2F3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629285"/>
                    <a:ext cx="501650" cy="197485"/>
                    <a:chOff x="0" y="0"/>
                    <a:chExt cx="641350" cy="222885"/>
                  </a:xfrm>
                </p:grpSpPr>
                <p:sp>
                  <p:nvSpPr>
                    <p:cNvPr id="32" name="Arrondir un rectangle avec un coin du même côté 501">
                      <a:extLst>
                        <a:ext uri="{FF2B5EF4-FFF2-40B4-BE49-F238E27FC236}">
                          <a16:creationId xmlns="" xmlns:a16="http://schemas.microsoft.com/office/drawing/2014/main" id="{3B707F23-919D-49A3-BF9B-8BC2C3560257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0" y="6985"/>
                      <a:ext cx="641350" cy="215900"/>
                    </a:xfrm>
                    <a:prstGeom prst="round2SameRect">
                      <a:avLst>
                        <a:gd name="adj1" fmla="val 46667"/>
                        <a:gd name="adj2" fmla="val 50000"/>
                      </a:avLst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fr-FR"/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="" xmlns:a16="http://schemas.microsoft.com/office/drawing/2014/main" id="{772C162F-9142-40A8-A900-6962697D6F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641350" cy="8255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fr-FR"/>
                    </a:p>
                  </p:txBody>
                </p:sp>
              </p:grpSp>
              <p:sp>
                <p:nvSpPr>
                  <p:cNvPr id="26" name="Rectangle 25">
                    <a:extLst>
                      <a:ext uri="{FF2B5EF4-FFF2-40B4-BE49-F238E27FC236}">
                        <a16:creationId xmlns="" xmlns:a16="http://schemas.microsoft.com/office/drawing/2014/main" id="{3BF338C3-00CC-4E46-A8F6-C4524A6A494E}"/>
                      </a:ext>
                    </a:extLst>
                  </p:cNvPr>
                  <p:cNvSpPr/>
                  <p:nvPr/>
                </p:nvSpPr>
                <p:spPr>
                  <a:xfrm>
                    <a:off x="3810" y="626745"/>
                    <a:ext cx="494665" cy="7493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FFFF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fr-FR"/>
                  </a:p>
                </p:txBody>
              </p:sp>
              <p:sp>
                <p:nvSpPr>
                  <p:cNvPr id="27" name="Triangle isocèle 26">
                    <a:extLst>
                      <a:ext uri="{FF2B5EF4-FFF2-40B4-BE49-F238E27FC236}">
                        <a16:creationId xmlns="" xmlns:a16="http://schemas.microsoft.com/office/drawing/2014/main" id="{B3793222-89EE-4B6E-855D-1ECB8044B901}"/>
                      </a:ext>
                    </a:extLst>
                  </p:cNvPr>
                  <p:cNvSpPr/>
                  <p:nvPr/>
                </p:nvSpPr>
                <p:spPr>
                  <a:xfrm>
                    <a:off x="3810" y="82550"/>
                    <a:ext cx="494665" cy="619760"/>
                  </a:xfrm>
                  <a:prstGeom prst="triangl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fr-FR"/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="" xmlns:a16="http://schemas.microsoft.com/office/drawing/2014/main" id="{AB88E6B7-ED89-4295-BBAB-4309F61EA8D0}"/>
                      </a:ext>
                    </a:extLst>
                  </p:cNvPr>
                  <p:cNvSpPr/>
                  <p:nvPr/>
                </p:nvSpPr>
                <p:spPr>
                  <a:xfrm>
                    <a:off x="180340" y="0"/>
                    <a:ext cx="140335" cy="33972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fr-FR"/>
                  </a:p>
                </p:txBody>
              </p:sp>
              <p:grpSp>
                <p:nvGrpSpPr>
                  <p:cNvPr id="29" name="Grouper 564">
                    <a:extLst>
                      <a:ext uri="{FF2B5EF4-FFF2-40B4-BE49-F238E27FC236}">
                        <a16:creationId xmlns="" xmlns:a16="http://schemas.microsoft.com/office/drawing/2014/main" id="{3EB250C2-08FD-4C17-8A7E-AA73AAD391E6}"/>
                      </a:ext>
                    </a:extLst>
                  </p:cNvPr>
                  <p:cNvGrpSpPr/>
                  <p:nvPr/>
                </p:nvGrpSpPr>
                <p:grpSpPr>
                  <a:xfrm>
                    <a:off x="3810" y="530225"/>
                    <a:ext cx="494665" cy="294005"/>
                    <a:chOff x="0" y="0"/>
                    <a:chExt cx="633095" cy="331451"/>
                  </a:xfrm>
                </p:grpSpPr>
                <p:sp>
                  <p:nvSpPr>
                    <p:cNvPr id="30" name="Arrondir un rectangle avec un coin du même côté 566">
                      <a:extLst>
                        <a:ext uri="{FF2B5EF4-FFF2-40B4-BE49-F238E27FC236}">
                          <a16:creationId xmlns="" xmlns:a16="http://schemas.microsoft.com/office/drawing/2014/main" id="{91BC7F98-A129-4D1D-BBEE-38BCCF301978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0" y="109220"/>
                      <a:ext cx="633095" cy="222231"/>
                    </a:xfrm>
                    <a:prstGeom prst="round2SameRect">
                      <a:avLst>
                        <a:gd name="adj1" fmla="val 46667"/>
                        <a:gd name="adj2" fmla="val 50000"/>
                      </a:avLst>
                    </a:prstGeom>
                    <a:solidFill>
                      <a:srgbClr val="FFFFFF"/>
                    </a:solidFill>
                    <a:ln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fr-FR"/>
                    </a:p>
                  </p:txBody>
                </p:sp>
                <p:sp>
                  <p:nvSpPr>
                    <p:cNvPr id="31" name="Trapèze 30">
                      <a:extLst>
                        <a:ext uri="{FF2B5EF4-FFF2-40B4-BE49-F238E27FC236}">
                          <a16:creationId xmlns="" xmlns:a16="http://schemas.microsoft.com/office/drawing/2014/main" id="{A02DC6B8-90B4-4117-AB5D-E98EBD7BD1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80" y="0"/>
                      <a:ext cx="622300" cy="198120"/>
                    </a:xfrm>
                    <a:prstGeom prst="trapezoid">
                      <a:avLst>
                        <a:gd name="adj" fmla="val 45513"/>
                      </a:avLst>
                    </a:prstGeom>
                    <a:solidFill>
                      <a:srgbClr val="FFFFFF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fr-FR"/>
                    </a:p>
                  </p:txBody>
                </p:sp>
              </p:grpSp>
            </p:grpSp>
            <p:cxnSp>
              <p:nvCxnSpPr>
                <p:cNvPr id="24" name="Connecteur droit 23">
                  <a:extLst>
                    <a:ext uri="{FF2B5EF4-FFF2-40B4-BE49-F238E27FC236}">
                      <a16:creationId xmlns="" xmlns:a16="http://schemas.microsoft.com/office/drawing/2014/main" id="{B3875E3E-F8B6-43CA-9AF0-B7564FD41DF9}"/>
                    </a:ext>
                  </a:extLst>
                </p:cNvPr>
                <p:cNvCxnSpPr/>
                <p:nvPr/>
              </p:nvCxnSpPr>
              <p:spPr>
                <a:xfrm>
                  <a:off x="70485" y="737870"/>
                  <a:ext cx="501650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Grouper 590">
                <a:extLst>
                  <a:ext uri="{FF2B5EF4-FFF2-40B4-BE49-F238E27FC236}">
                    <a16:creationId xmlns="" xmlns:a16="http://schemas.microsoft.com/office/drawing/2014/main" id="{89C1524F-9110-4303-86BB-EF83161FCD58}"/>
                  </a:ext>
                </a:extLst>
              </p:cNvPr>
              <p:cNvGrpSpPr/>
              <p:nvPr/>
            </p:nvGrpSpPr>
            <p:grpSpPr>
              <a:xfrm rot="16200000">
                <a:off x="89852" y="589600"/>
                <a:ext cx="90805" cy="270510"/>
                <a:chOff x="0" y="0"/>
                <a:chExt cx="192140" cy="428179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="" xmlns:a16="http://schemas.microsoft.com/office/drawing/2014/main" id="{DF687FEB-E322-4648-97BE-BE9B7A76D8E0}"/>
                    </a:ext>
                  </a:extLst>
                </p:cNvPr>
                <p:cNvSpPr/>
                <p:nvPr/>
              </p:nvSpPr>
              <p:spPr>
                <a:xfrm>
                  <a:off x="0" y="125095"/>
                  <a:ext cx="192140" cy="2124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fr-FR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="" xmlns:a16="http://schemas.microsoft.com/office/drawing/2014/main" id="{BC3A8660-6502-47D2-8BF5-C4C7D0162CFC}"/>
                    </a:ext>
                  </a:extLst>
                </p:cNvPr>
                <p:cNvSpPr/>
                <p:nvPr/>
              </p:nvSpPr>
              <p:spPr>
                <a:xfrm>
                  <a:off x="6350" y="0"/>
                  <a:ext cx="176929" cy="4281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fr-FR"/>
                </a:p>
              </p:txBody>
            </p:sp>
          </p:grp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9CDC0D6A-A22E-41DE-8C9D-120B07DA3B8C}"/>
                  </a:ext>
                </a:extLst>
              </p:cNvPr>
              <p:cNvSpPr/>
              <p:nvPr/>
            </p:nvSpPr>
            <p:spPr>
              <a:xfrm>
                <a:off x="111760" y="109965"/>
                <a:ext cx="412750" cy="24701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  <p:sp>
            <p:nvSpPr>
              <p:cNvPr id="17" name="Triangle isocèle 16">
                <a:extLst>
                  <a:ext uri="{FF2B5EF4-FFF2-40B4-BE49-F238E27FC236}">
                    <a16:creationId xmlns="" xmlns:a16="http://schemas.microsoft.com/office/drawing/2014/main" id="{6634E292-1F61-4B10-9F4F-DE9086750BF3}"/>
                  </a:ext>
                </a:extLst>
              </p:cNvPr>
              <p:cNvSpPr/>
              <p:nvPr/>
            </p:nvSpPr>
            <p:spPr>
              <a:xfrm>
                <a:off x="111760" y="233153"/>
                <a:ext cx="412750" cy="123825"/>
              </a:xfrm>
              <a:prstGeom prst="triangl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id="{8F00FB44-E7FB-4F57-BB04-A050E20CF526}"/>
                  </a:ext>
                </a:extLst>
              </p:cNvPr>
              <p:cNvSpPr/>
              <p:nvPr/>
            </p:nvSpPr>
            <p:spPr>
              <a:xfrm>
                <a:off x="78740" y="53450"/>
                <a:ext cx="494375" cy="889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  <p:sp>
            <p:nvSpPr>
              <p:cNvPr id="19" name="Triangle isocèle 18">
                <a:extLst>
                  <a:ext uri="{FF2B5EF4-FFF2-40B4-BE49-F238E27FC236}">
                    <a16:creationId xmlns="" xmlns:a16="http://schemas.microsoft.com/office/drawing/2014/main" id="{FB0BF6E2-CF8B-47F8-83F6-7906CE32AC9F}"/>
                  </a:ext>
                </a:extLst>
              </p:cNvPr>
              <p:cNvSpPr/>
              <p:nvPr/>
            </p:nvSpPr>
            <p:spPr>
              <a:xfrm rot="10800000">
                <a:off x="111760" y="356850"/>
                <a:ext cx="412750" cy="126491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id="{BFC63ACE-95A8-4555-88E8-F64CE2BE1371}"/>
                  </a:ext>
                </a:extLst>
              </p:cNvPr>
              <p:cNvSpPr/>
              <p:nvPr/>
            </p:nvSpPr>
            <p:spPr>
              <a:xfrm>
                <a:off x="241521" y="412750"/>
                <a:ext cx="148444" cy="2055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/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="" xmlns:a16="http://schemas.microsoft.com/office/drawing/2014/main" id="{1E8940A6-A21C-483D-AD1A-7702DAF3EBDE}"/>
                </a:ext>
              </a:extLst>
            </p:cNvPr>
            <p:cNvSpPr/>
            <p:nvPr/>
          </p:nvSpPr>
          <p:spPr>
            <a:xfrm>
              <a:off x="8702985" y="3143910"/>
              <a:ext cx="375663" cy="41833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2AB0CC3E-E001-475C-94DA-48E248FEA3F9}"/>
                </a:ext>
              </a:extLst>
            </p:cNvPr>
            <p:cNvSpPr/>
            <p:nvPr/>
          </p:nvSpPr>
          <p:spPr>
            <a:xfrm>
              <a:off x="8712947" y="3075670"/>
              <a:ext cx="360000" cy="517382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/>
            </a:p>
          </p:txBody>
        </p:sp>
      </p:grpSp>
      <p:sp>
        <p:nvSpPr>
          <p:cNvPr id="38" name="ZoneTexte 37"/>
          <p:cNvSpPr txBox="1"/>
          <p:nvPr/>
        </p:nvSpPr>
        <p:spPr>
          <a:xfrm>
            <a:off x="1668477" y="1316149"/>
            <a:ext cx="2253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/>
            <a:r>
              <a:rPr lang="fr-FR" sz="18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</a:t>
            </a:r>
            <a:r>
              <a:rPr lang="fr-FR" i="1" dirty="0" smtClean="0"/>
              <a:t>élange eau-éthanol</a:t>
            </a:r>
            <a:endParaRPr lang="fr-FR" sz="1800" i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39" name="Connecteur droit avec flèche 38"/>
          <p:cNvCxnSpPr/>
          <p:nvPr/>
        </p:nvCxnSpPr>
        <p:spPr>
          <a:xfrm flipH="1">
            <a:off x="4598366" y="3418054"/>
            <a:ext cx="1718316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ZoneTexte 40"/>
          <p:cNvSpPr txBox="1"/>
          <p:nvPr/>
        </p:nvSpPr>
        <p:spPr>
          <a:xfrm>
            <a:off x="6437889" y="3216909"/>
            <a:ext cx="1289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/>
            <a:r>
              <a:rPr lang="fr-FR" sz="18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Fiole à vide</a:t>
            </a:r>
            <a:endParaRPr lang="fr-FR" sz="1800" i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37" name="Connecteur en arc 36"/>
          <p:cNvCxnSpPr/>
          <p:nvPr/>
        </p:nvCxnSpPr>
        <p:spPr>
          <a:xfrm rot="16200000" flipH="1">
            <a:off x="3809988" y="1585074"/>
            <a:ext cx="558832" cy="457199"/>
          </a:xfrm>
          <a:prstGeom prst="curvedConnector3">
            <a:avLst>
              <a:gd name="adj1" fmla="val 909"/>
            </a:avLst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05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4324278"/>
              </p:ext>
            </p:extLst>
          </p:nvPr>
        </p:nvGraphicFramePr>
        <p:xfrm>
          <a:off x="297180" y="863653"/>
          <a:ext cx="8599311" cy="22251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Document" r:id="rId3" imgW="6578600" imgH="1485900" progId="Word.Document.12">
                  <p:embed/>
                </p:oleObj>
              </mc:Choice>
              <mc:Fallback>
                <p:oleObj name="Document" r:id="rId3" imgW="6578600" imgH="1485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7180" y="863653"/>
                        <a:ext cx="8599311" cy="22251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207560" y="151746"/>
            <a:ext cx="62191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rgbClr val="0070C0"/>
                </a:solidFill>
              </a:rPr>
              <a:t> </a:t>
            </a:r>
            <a:r>
              <a:rPr lang="fr-FR" dirty="0" smtClean="0">
                <a:solidFill>
                  <a:srgbClr val="DC7E6B"/>
                </a:solidFill>
              </a:rPr>
              <a:t>Rendement de la synthèse du </a:t>
            </a:r>
            <a:r>
              <a:rPr lang="fr-FR" dirty="0" err="1" smtClean="0">
                <a:solidFill>
                  <a:srgbClr val="DC7E6B"/>
                </a:solidFill>
              </a:rPr>
              <a:t>trisoxalatoferrate</a:t>
            </a:r>
            <a:r>
              <a:rPr lang="fr-FR" dirty="0" smtClean="0">
                <a:solidFill>
                  <a:srgbClr val="DC7E6B"/>
                </a:solidFill>
              </a:rPr>
              <a:t> </a:t>
            </a:r>
            <a:r>
              <a:rPr lang="fr-FR" dirty="0">
                <a:solidFill>
                  <a:srgbClr val="DC7E6B"/>
                </a:solidFill>
              </a:rPr>
              <a:t>(III) </a:t>
            </a:r>
            <a:r>
              <a:rPr lang="fr-FR" dirty="0" smtClean="0">
                <a:solidFill>
                  <a:srgbClr val="DC7E6B"/>
                </a:solidFill>
              </a:rPr>
              <a:t>[</a:t>
            </a:r>
            <a:r>
              <a:rPr lang="fr-FR" dirty="0">
                <a:solidFill>
                  <a:srgbClr val="DC7E6B"/>
                </a:solidFill>
              </a:rPr>
              <a:t>Fe(C</a:t>
            </a:r>
            <a:r>
              <a:rPr lang="fr-FR" baseline="-25000" dirty="0">
                <a:solidFill>
                  <a:srgbClr val="DC7E6B"/>
                </a:solidFill>
              </a:rPr>
              <a:t>2</a:t>
            </a:r>
            <a:r>
              <a:rPr lang="fr-FR" dirty="0">
                <a:solidFill>
                  <a:srgbClr val="DC7E6B"/>
                </a:solidFill>
              </a:rPr>
              <a:t>O</a:t>
            </a:r>
            <a:r>
              <a:rPr lang="fr-FR" baseline="-25000" dirty="0">
                <a:solidFill>
                  <a:srgbClr val="DC7E6B"/>
                </a:solidFill>
              </a:rPr>
              <a:t>4</a:t>
            </a:r>
            <a:r>
              <a:rPr lang="fr-FR" dirty="0">
                <a:solidFill>
                  <a:srgbClr val="DC7E6B"/>
                </a:solidFill>
              </a:rPr>
              <a:t>)</a:t>
            </a:r>
            <a:r>
              <a:rPr lang="fr-FR" baseline="-25000" dirty="0">
                <a:solidFill>
                  <a:srgbClr val="DC7E6B"/>
                </a:solidFill>
              </a:rPr>
              <a:t>3</a:t>
            </a:r>
            <a:r>
              <a:rPr lang="fr-FR" dirty="0">
                <a:solidFill>
                  <a:srgbClr val="DC7E6B"/>
                </a:solidFill>
              </a:rPr>
              <a:t>]</a:t>
            </a:r>
            <a:r>
              <a:rPr lang="fr-FR" baseline="30000" dirty="0">
                <a:solidFill>
                  <a:srgbClr val="DC7E6B"/>
                </a:solidFill>
              </a:rPr>
              <a:t>3-</a:t>
            </a:r>
            <a:endParaRPr lang="fr-FR" dirty="0"/>
          </a:p>
        </p:txBody>
      </p:sp>
      <p:cxnSp>
        <p:nvCxnSpPr>
          <p:cNvPr id="4" name="Connecteur droit 3"/>
          <p:cNvCxnSpPr/>
          <p:nvPr/>
        </p:nvCxnSpPr>
        <p:spPr>
          <a:xfrm>
            <a:off x="8889714" y="858495"/>
            <a:ext cx="0" cy="1952193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2321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èche vers le bas 11"/>
          <p:cNvSpPr/>
          <p:nvPr/>
        </p:nvSpPr>
        <p:spPr>
          <a:xfrm>
            <a:off x="1676400" y="1646022"/>
            <a:ext cx="264160" cy="2021965"/>
          </a:xfrm>
          <a:prstGeom prst="downArrow">
            <a:avLst/>
          </a:prstGeom>
          <a:solidFill>
            <a:srgbClr val="DC7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9144000" cy="56061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00" b="1" dirty="0">
                <a:solidFill>
                  <a:srgbClr val="0070C0"/>
                </a:solidFill>
              </a:rPr>
              <a:t>  </a:t>
            </a:r>
            <a:r>
              <a:rPr lang="fr-FR" sz="1800" dirty="0" smtClean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Mise en évidence de la présence des molécules d’eau.</a:t>
            </a:r>
            <a:endParaRPr lang="fr-FR" sz="1800" dirty="0">
              <a:solidFill>
                <a:srgbClr val="DC7E6B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Ellipse 5"/>
          <p:cNvSpPr/>
          <p:nvPr/>
        </p:nvSpPr>
        <p:spPr>
          <a:xfrm>
            <a:off x="6834051" y="153416"/>
            <a:ext cx="186509" cy="392537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4277360" y="240806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325120" y="894135"/>
            <a:ext cx="2387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/>
              <a:t>Masse initiale: </a:t>
            </a:r>
          </a:p>
          <a:p>
            <a:r>
              <a:rPr lang="fr-FR" dirty="0" err="1" smtClean="0"/>
              <a:t>m</a:t>
            </a:r>
            <a:r>
              <a:rPr lang="fr-FR" baseline="-25000" dirty="0" err="1" smtClean="0"/>
              <a:t>hydraté</a:t>
            </a:r>
            <a:r>
              <a:rPr lang="fr-FR" dirty="0" smtClean="0"/>
              <a:t>=		g</a:t>
            </a:r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r>
              <a:rPr lang="fr-FR" sz="1400" i="1" dirty="0" smtClean="0"/>
              <a:t>Séchage à 110°C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r>
              <a:rPr lang="fr-FR" u="sng" dirty="0" smtClean="0"/>
              <a:t>Masse après séchage:</a:t>
            </a:r>
          </a:p>
          <a:p>
            <a:r>
              <a:rPr lang="fr-FR" dirty="0" err="1"/>
              <a:t>m</a:t>
            </a:r>
            <a:r>
              <a:rPr lang="fr-FR" baseline="-25000" dirty="0" err="1" smtClean="0"/>
              <a:t>déshydraté</a:t>
            </a:r>
            <a:r>
              <a:rPr lang="fr-FR" dirty="0" smtClean="0"/>
              <a:t>=              g</a:t>
            </a:r>
            <a:endParaRPr lang="fr-FR" dirty="0"/>
          </a:p>
          <a:p>
            <a:endParaRPr lang="fr-FR" dirty="0"/>
          </a:p>
        </p:txBody>
      </p:sp>
      <p:sp>
        <p:nvSpPr>
          <p:cNvPr id="13" name="Rectangle 12"/>
          <p:cNvSpPr/>
          <p:nvPr/>
        </p:nvSpPr>
        <p:spPr>
          <a:xfrm>
            <a:off x="5475566" y="141587"/>
            <a:ext cx="2074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DC7E6B"/>
                </a:solidFill>
              </a:rPr>
              <a:t>K3[</a:t>
            </a:r>
            <a:r>
              <a:rPr lang="fr-FR" dirty="0">
                <a:solidFill>
                  <a:srgbClr val="DC7E6B"/>
                </a:solidFill>
              </a:rPr>
              <a:t>Fe(C</a:t>
            </a:r>
            <a:r>
              <a:rPr lang="fr-FR" baseline="-25000" dirty="0">
                <a:solidFill>
                  <a:srgbClr val="DC7E6B"/>
                </a:solidFill>
              </a:rPr>
              <a:t>2</a:t>
            </a:r>
            <a:r>
              <a:rPr lang="fr-FR" dirty="0">
                <a:solidFill>
                  <a:srgbClr val="DC7E6B"/>
                </a:solidFill>
              </a:rPr>
              <a:t>O</a:t>
            </a:r>
            <a:r>
              <a:rPr lang="fr-FR" baseline="-25000" dirty="0">
                <a:solidFill>
                  <a:srgbClr val="DC7E6B"/>
                </a:solidFill>
              </a:rPr>
              <a:t>4</a:t>
            </a:r>
            <a:r>
              <a:rPr lang="fr-FR" dirty="0">
                <a:solidFill>
                  <a:srgbClr val="DC7E6B"/>
                </a:solidFill>
              </a:rPr>
              <a:t>)</a:t>
            </a:r>
            <a:r>
              <a:rPr lang="fr-FR" baseline="-25000" dirty="0">
                <a:solidFill>
                  <a:srgbClr val="DC7E6B"/>
                </a:solidFill>
              </a:rPr>
              <a:t>3</a:t>
            </a:r>
            <a:r>
              <a:rPr lang="fr-FR" dirty="0" smtClean="0">
                <a:solidFill>
                  <a:srgbClr val="DC7E6B"/>
                </a:solidFill>
              </a:rPr>
              <a:t>],3 H2O</a:t>
            </a:r>
            <a:endParaRPr lang="fr-FR" dirty="0">
              <a:solidFill>
                <a:srgbClr val="DC7E6B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3210560" y="985581"/>
            <a:ext cx="4357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smtClean="0"/>
              <a:t>Pourcentage massique en eau expérimental:</a:t>
            </a:r>
          </a:p>
        </p:txBody>
      </p:sp>
      <p:graphicFrame>
        <p:nvGraphicFramePr>
          <p:cNvPr id="15" name="Obje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57370"/>
              </p:ext>
            </p:extLst>
          </p:nvPr>
        </p:nvGraphicFramePr>
        <p:xfrm>
          <a:off x="3851593" y="1605918"/>
          <a:ext cx="4214812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3" name="Document" r:id="rId3" imgW="5727700" imgH="723900" progId="Word.Document.12">
                  <p:embed/>
                </p:oleObj>
              </mc:Choice>
              <mc:Fallback>
                <p:oleObj name="Document" r:id="rId3" imgW="5727700" imgH="723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51593" y="1605918"/>
                        <a:ext cx="4214812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ZoneTexte 15"/>
          <p:cNvSpPr txBox="1"/>
          <p:nvPr/>
        </p:nvSpPr>
        <p:spPr>
          <a:xfrm>
            <a:off x="3362960" y="2662075"/>
            <a:ext cx="4037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smtClean="0"/>
              <a:t>Pourcentage massique en eau théorique:</a:t>
            </a:r>
          </a:p>
        </p:txBody>
      </p:sp>
      <p:graphicFrame>
        <p:nvGraphicFramePr>
          <p:cNvPr id="17" name="Obje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8251099"/>
              </p:ext>
            </p:extLst>
          </p:nvPr>
        </p:nvGraphicFramePr>
        <p:xfrm>
          <a:off x="4044315" y="3342846"/>
          <a:ext cx="4230417" cy="591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4" name="Document" r:id="rId5" imgW="5727700" imgH="800100" progId="Word.Document.12">
                  <p:embed/>
                </p:oleObj>
              </mc:Choice>
              <mc:Fallback>
                <p:oleObj name="Document" r:id="rId5" imgW="5727700" imgH="800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44315" y="3342846"/>
                        <a:ext cx="4230417" cy="591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5132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CFAAB4AB-19EB-4837-90FA-68D53EFA2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AFEE4-4C3C-4D7F-ACF3-52DE8213F040}" type="slidenum">
              <a:rPr lang="fr-FR" smtClean="0"/>
              <a:t>17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xmlns="" id="{CF1D7EB8-DFD1-402A-9BAF-823ADA67D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465259"/>
          </a:xfrm>
        </p:spPr>
        <p:txBody>
          <a:bodyPr/>
          <a:lstStyle/>
          <a:p>
            <a:r>
              <a:rPr lang="fr-FR" sz="18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L’Hémoglobine</a:t>
            </a:r>
          </a:p>
        </p:txBody>
      </p:sp>
      <p:sp>
        <p:nvSpPr>
          <p:cNvPr id="10" name="Espace réservé du texte 4">
            <a:extLst>
              <a:ext uri="{FF2B5EF4-FFF2-40B4-BE49-F238E27FC236}">
                <a16:creationId xmlns:a16="http://schemas.microsoft.com/office/drawing/2014/main" xmlns="" id="{C02B41A5-2920-4246-AF70-A972AF685A30}"/>
              </a:ext>
            </a:extLst>
          </p:cNvPr>
          <p:cNvSpPr txBox="1">
            <a:spLocks/>
          </p:cNvSpPr>
          <p:nvPr/>
        </p:nvSpPr>
        <p:spPr>
          <a:xfrm>
            <a:off x="985520" y="3872546"/>
            <a:ext cx="1076960" cy="293643"/>
          </a:xfrm>
          <a:prstGeom prst="rect">
            <a:avLst/>
          </a:prstGeom>
        </p:spPr>
        <p:txBody>
          <a:bodyPr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fr-FR" sz="1200" b="1" dirty="0" smtClean="0"/>
              <a:t> Hémoglobine</a:t>
            </a:r>
            <a:endParaRPr lang="fr-FR" sz="1200" b="1" dirty="0"/>
          </a:p>
        </p:txBody>
      </p:sp>
      <p:pic>
        <p:nvPicPr>
          <p:cNvPr id="11" name="Picture 2" descr="Heme_b.png">
            <a:extLst>
              <a:ext uri="{FF2B5EF4-FFF2-40B4-BE49-F238E27FC236}">
                <a16:creationId xmlns:a16="http://schemas.microsoft.com/office/drawing/2014/main" xmlns="" id="{DCE97453-A0AA-4FEC-A514-3F74B34A8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393" y="1256293"/>
            <a:ext cx="2020367" cy="223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Hemoglobine.jpg">
            <a:extLst>
              <a:ext uri="{FF2B5EF4-FFF2-40B4-BE49-F238E27FC236}">
                <a16:creationId xmlns:a16="http://schemas.microsoft.com/office/drawing/2014/main" xmlns="" id="{9EFB89B9-454F-4477-A5EF-3F9F464B07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9" t="1324" r="6173"/>
          <a:stretch/>
        </p:blipFill>
        <p:spPr bwMode="auto">
          <a:xfrm>
            <a:off x="113611" y="1313304"/>
            <a:ext cx="2407080" cy="223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Espace réservé du texte 4">
            <a:extLst>
              <a:ext uri="{FF2B5EF4-FFF2-40B4-BE49-F238E27FC236}">
                <a16:creationId xmlns:a16="http://schemas.microsoft.com/office/drawing/2014/main" xmlns="" id="{336CF789-A549-40B1-B609-B09EDBA6472D}"/>
              </a:ext>
            </a:extLst>
          </p:cNvPr>
          <p:cNvSpPr txBox="1">
            <a:spLocks/>
          </p:cNvSpPr>
          <p:nvPr/>
        </p:nvSpPr>
        <p:spPr>
          <a:xfrm>
            <a:off x="6797790" y="3868535"/>
            <a:ext cx="730769" cy="25735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fr-FR" sz="1200" b="1" dirty="0" smtClean="0"/>
              <a:t>Porphyrine </a:t>
            </a:r>
            <a:endParaRPr lang="fr-FR" sz="1200" b="1" dirty="0"/>
          </a:p>
        </p:txBody>
      </p:sp>
      <p:pic>
        <p:nvPicPr>
          <p:cNvPr id="14" name="Picture 2" descr="RÃ©sultat de recherche d'images pour &quot;porphyrine&quot;">
            <a:extLst>
              <a:ext uri="{FF2B5EF4-FFF2-40B4-BE49-F238E27FC236}">
                <a16:creationId xmlns:a16="http://schemas.microsoft.com/office/drawing/2014/main" xmlns="" id="{617DCF55-9694-4231-B5E7-48D82795ED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4452" y="1310720"/>
            <a:ext cx="2216521" cy="2216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Espace réservé du texte 4">
            <a:extLst>
              <a:ext uri="{FF2B5EF4-FFF2-40B4-BE49-F238E27FC236}">
                <a16:creationId xmlns:a16="http://schemas.microsoft.com/office/drawing/2014/main" xmlns="" id="{C02B41A5-2920-4246-AF70-A972AF685A30}"/>
              </a:ext>
            </a:extLst>
          </p:cNvPr>
          <p:cNvSpPr txBox="1">
            <a:spLocks/>
          </p:cNvSpPr>
          <p:nvPr/>
        </p:nvSpPr>
        <p:spPr>
          <a:xfrm>
            <a:off x="3897488" y="3915768"/>
            <a:ext cx="655344" cy="220278"/>
          </a:xfrm>
          <a:prstGeom prst="rect">
            <a:avLst/>
          </a:prstGeom>
        </p:spPr>
        <p:txBody>
          <a:bodyPr vert="horz" lIns="0" tIns="45720" rIns="0" bIns="45720" rtlCol="0">
            <a:normAutofit fontScale="47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fr-FR" sz="2400" b="1" dirty="0" smtClean="0"/>
              <a:t> </a:t>
            </a:r>
            <a:r>
              <a:rPr lang="fr-FR" sz="2600" b="1" dirty="0" smtClean="0"/>
              <a:t>Hème</a:t>
            </a:r>
            <a:endParaRPr lang="fr-FR" sz="2400" b="1" dirty="0"/>
          </a:p>
        </p:txBody>
      </p:sp>
      <p:sp>
        <p:nvSpPr>
          <p:cNvPr id="16" name="Espace réservé du contenu 4"/>
          <p:cNvSpPr txBox="1">
            <a:spLocks/>
          </p:cNvSpPr>
          <p:nvPr/>
        </p:nvSpPr>
        <p:spPr>
          <a:xfrm>
            <a:off x="129874" y="4809549"/>
            <a:ext cx="4980276" cy="252458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200" dirty="0" smtClean="0">
                <a:solidFill>
                  <a:schemeClr val="bg1"/>
                </a:solidFill>
                <a:hlinkClick r:id="rId5"/>
              </a:rPr>
              <a:t>http</a:t>
            </a:r>
            <a:r>
              <a:rPr lang="fr-FR" sz="1200" dirty="0">
                <a:solidFill>
                  <a:schemeClr val="bg1"/>
                </a:solidFill>
                <a:hlinkClick r:id="rId5"/>
              </a:rPr>
              <a:t>://</a:t>
            </a:r>
            <a:r>
              <a:rPr lang="fr-FR" sz="1200" dirty="0" smtClean="0">
                <a:solidFill>
                  <a:schemeClr val="bg1"/>
                </a:solidFill>
                <a:hlinkClick r:id="rId5"/>
              </a:rPr>
              <a:t>erasmeinfo.ulb.ac.be/globule/hemoglobinopathies.htm</a:t>
            </a:r>
            <a:r>
              <a:rPr lang="fr-FR" sz="1200" dirty="0" smtClean="0">
                <a:solidFill>
                  <a:schemeClr val="bg1"/>
                </a:solidFill>
              </a:rPr>
              <a:t>)</a:t>
            </a:r>
            <a:endParaRPr lang="fr-F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841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957162FC-74B7-4965-933A-B2AECD717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AFEE4-4C3C-4D7F-ACF3-52DE8213F040}" type="slidenum">
              <a:rPr lang="fr-FR" smtClean="0"/>
              <a:t>18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xmlns="" id="{4429E08A-4290-40B1-9C30-6AA08EB93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364" y="144380"/>
            <a:ext cx="7981272" cy="333170"/>
          </a:xfrm>
        </p:spPr>
        <p:txBody>
          <a:bodyPr/>
          <a:lstStyle/>
          <a:p>
            <a:r>
              <a:rPr lang="fr-FR" sz="18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Hème et transport du dioxygène</a:t>
            </a:r>
          </a:p>
        </p:txBody>
      </p:sp>
      <p:pic>
        <p:nvPicPr>
          <p:cNvPr id="6" name="Espace réservé du contenu 7">
            <a:extLst>
              <a:ext uri="{FF2B5EF4-FFF2-40B4-BE49-F238E27FC236}">
                <a16:creationId xmlns:a16="http://schemas.microsoft.com/office/drawing/2014/main" xmlns="" id="{F61CCD9F-742B-4F06-A9F4-61EF90838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99" y="1254717"/>
            <a:ext cx="8431202" cy="3175777"/>
          </a:xfrm>
          <a:prstGeom prst="rect">
            <a:avLst/>
          </a:prstGeom>
        </p:spPr>
      </p:pic>
      <p:sp>
        <p:nvSpPr>
          <p:cNvPr id="7" name="Espace réservé du contenu 4"/>
          <p:cNvSpPr txBox="1">
            <a:spLocks/>
          </p:cNvSpPr>
          <p:nvPr/>
        </p:nvSpPr>
        <p:spPr>
          <a:xfrm>
            <a:off x="129874" y="4809549"/>
            <a:ext cx="4980276" cy="252458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200" dirty="0" smtClean="0">
                <a:solidFill>
                  <a:schemeClr val="bg1"/>
                </a:solidFill>
                <a:hlinkClick r:id="rId3"/>
              </a:rPr>
              <a:t>http</a:t>
            </a:r>
            <a:r>
              <a:rPr lang="fr-FR" sz="1200" dirty="0">
                <a:solidFill>
                  <a:schemeClr val="bg1"/>
                </a:solidFill>
                <a:hlinkClick r:id="rId3"/>
              </a:rPr>
              <a:t>://</a:t>
            </a:r>
            <a:r>
              <a:rPr lang="fr-FR" sz="1200" dirty="0" smtClean="0">
                <a:solidFill>
                  <a:schemeClr val="bg1"/>
                </a:solidFill>
                <a:hlinkClick r:id="rId3"/>
              </a:rPr>
              <a:t>erasmeinfo.ulb.ac.be/globule/hemoglobinopathies.htm</a:t>
            </a:r>
            <a:r>
              <a:rPr lang="fr-FR" sz="1200" dirty="0" smtClean="0">
                <a:solidFill>
                  <a:schemeClr val="bg1"/>
                </a:solidFill>
              </a:rPr>
              <a:t>)</a:t>
            </a:r>
            <a:endParaRPr lang="fr-F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037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mtClean="0"/>
              <a:t>2</a:t>
            </a:fld>
            <a:endParaRPr lang="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333" y="2801837"/>
            <a:ext cx="3520208" cy="219461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113" y="918698"/>
            <a:ext cx="2233377" cy="153062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5227" y="549777"/>
            <a:ext cx="2389360" cy="239009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xmlns="" id="{2A57AE5B-11D0-4417-8859-9400A17C25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66" y="283774"/>
            <a:ext cx="2884534" cy="2301127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7758" y="2786051"/>
            <a:ext cx="3266244" cy="2175679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3711750" y="2992791"/>
            <a:ext cx="2246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 smtClean="0">
                <a:latin typeface="Times"/>
                <a:cs typeface="Times"/>
              </a:rPr>
              <a:t>(</a:t>
            </a:r>
            <a:r>
              <a:rPr lang="fr-FR" i="1" dirty="0" err="1" smtClean="0">
                <a:latin typeface="Times"/>
                <a:cs typeface="Times"/>
              </a:rPr>
              <a:t>NaClO</a:t>
            </a:r>
            <a:r>
              <a:rPr lang="fr-FR" i="1" baseline="-25000" dirty="0" smtClean="0">
                <a:latin typeface="Times"/>
                <a:cs typeface="Times"/>
              </a:rPr>
              <a:t>(</a:t>
            </a:r>
            <a:r>
              <a:rPr lang="fr-FR" i="1" baseline="-25000" dirty="0" err="1" smtClean="0">
                <a:latin typeface="Times"/>
                <a:cs typeface="Times"/>
              </a:rPr>
              <a:t>aq</a:t>
            </a:r>
            <a:r>
              <a:rPr lang="fr-FR" i="1" baseline="-25000" dirty="0" smtClean="0">
                <a:latin typeface="Times"/>
                <a:cs typeface="Times"/>
              </a:rPr>
              <a:t>) </a:t>
            </a:r>
            <a:r>
              <a:rPr lang="fr-FR" i="1" dirty="0" smtClean="0">
                <a:latin typeface="Times"/>
                <a:cs typeface="Times"/>
              </a:rPr>
              <a:t>, </a:t>
            </a:r>
            <a:r>
              <a:rPr lang="fr-FR" i="1" dirty="0" err="1" smtClean="0">
                <a:latin typeface="Times"/>
                <a:cs typeface="Times"/>
              </a:rPr>
              <a:t>NaCl</a:t>
            </a:r>
            <a:r>
              <a:rPr lang="fr-FR" i="1" baseline="-25000" dirty="0" smtClean="0">
                <a:latin typeface="Times"/>
                <a:cs typeface="Times"/>
              </a:rPr>
              <a:t>(</a:t>
            </a:r>
            <a:r>
              <a:rPr lang="fr-FR" i="1" baseline="-25000" dirty="0" err="1" smtClean="0">
                <a:latin typeface="Times"/>
                <a:cs typeface="Times"/>
              </a:rPr>
              <a:t>aq</a:t>
            </a:r>
            <a:r>
              <a:rPr lang="fr-FR" i="1" baseline="-25000" dirty="0" smtClean="0">
                <a:latin typeface="Times"/>
                <a:cs typeface="Times"/>
              </a:rPr>
              <a:t>)</a:t>
            </a:r>
            <a:r>
              <a:rPr lang="fr-FR" i="1" dirty="0" smtClean="0">
                <a:latin typeface="Times"/>
                <a:cs typeface="Times"/>
              </a:rPr>
              <a:t>)</a:t>
            </a:r>
            <a:endParaRPr lang="fr-FR" i="1" dirty="0">
              <a:latin typeface="Times"/>
              <a:cs typeface="Times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42240" y="81282"/>
            <a:ext cx="5541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rgbClr val="DC7E6B"/>
                </a:solidFill>
              </a:rPr>
              <a:t>Exemples de composés inorganiques</a:t>
            </a:r>
            <a:endParaRPr lang="fr-FR" sz="2800" dirty="0">
              <a:solidFill>
                <a:srgbClr val="DC7E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619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28"/>
          <p:cNvSpPr/>
          <p:nvPr/>
        </p:nvSpPr>
        <p:spPr>
          <a:xfrm>
            <a:off x="2458720" y="3210748"/>
            <a:ext cx="1534160" cy="518193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9144000" cy="56061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00" b="1" dirty="0">
                <a:solidFill>
                  <a:srgbClr val="0070C0"/>
                </a:solidFill>
              </a:rPr>
              <a:t>  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Synthèse de l’</a:t>
            </a:r>
            <a:r>
              <a:rPr lang="fr-FR" sz="2600" dirty="0" err="1">
                <a:solidFill>
                  <a:srgbClr val="DC7E6B"/>
                </a:solidFill>
                <a:latin typeface="+mn-lt"/>
                <a:ea typeface="+mn-ea"/>
                <a:cs typeface="+mn-cs"/>
              </a:rPr>
              <a:t>oxalatofer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 (III) [</a:t>
            </a:r>
            <a:r>
              <a:rPr lang="fr-FR" sz="2600" dirty="0" smtClean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Fe(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C</a:t>
            </a:r>
            <a:r>
              <a:rPr lang="fr-FR" sz="2600" baseline="-250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2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O</a:t>
            </a:r>
            <a:r>
              <a:rPr lang="fr-FR" sz="2600" baseline="-250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4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)</a:t>
            </a:r>
            <a:r>
              <a:rPr lang="fr-FR" sz="2600" baseline="-250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3</a:t>
            </a:r>
            <a:r>
              <a:rPr lang="fr-FR" sz="26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]</a:t>
            </a:r>
            <a:r>
              <a:rPr lang="fr-FR" sz="2600" baseline="30000" dirty="0">
                <a:solidFill>
                  <a:srgbClr val="DC7E6B"/>
                </a:solidFill>
                <a:latin typeface="+mn-lt"/>
                <a:ea typeface="+mn-ea"/>
                <a:cs typeface="+mn-cs"/>
              </a:rPr>
              <a:t>3-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843280" y="782367"/>
            <a:ext cx="3201793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Fe</a:t>
            </a:r>
            <a:r>
              <a:rPr lang="fr-FR" baseline="30000" dirty="0" smtClean="0"/>
              <a:t>3+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+ 3C</a:t>
            </a:r>
            <a:r>
              <a:rPr lang="fr-FR" baseline="-25000" dirty="0" smtClean="0"/>
              <a:t>2</a:t>
            </a:r>
            <a:r>
              <a:rPr lang="fr-FR" dirty="0" smtClean="0"/>
              <a:t>O</a:t>
            </a:r>
            <a:r>
              <a:rPr lang="fr-FR" baseline="-25000" dirty="0" smtClean="0"/>
              <a:t>4</a:t>
            </a:r>
            <a:r>
              <a:rPr lang="fr-FR" baseline="30000" dirty="0" smtClean="0"/>
              <a:t>2-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</a:t>
            </a:r>
            <a:r>
              <a:rPr lang="fr-FR" dirty="0" smtClean="0">
                <a:solidFill>
                  <a:srgbClr val="000000"/>
                </a:solidFill>
              </a:rPr>
              <a:t>=</a:t>
            </a:r>
            <a:r>
              <a:rPr lang="fr-FR" dirty="0">
                <a:solidFill>
                  <a:srgbClr val="000000"/>
                </a:solidFill>
              </a:rPr>
              <a:t>[Fe(C</a:t>
            </a:r>
            <a:r>
              <a:rPr lang="fr-FR" baseline="-25000" dirty="0">
                <a:solidFill>
                  <a:srgbClr val="000000"/>
                </a:solidFill>
              </a:rPr>
              <a:t>2</a:t>
            </a:r>
            <a:r>
              <a:rPr lang="fr-FR" dirty="0">
                <a:solidFill>
                  <a:srgbClr val="000000"/>
                </a:solidFill>
              </a:rPr>
              <a:t>O</a:t>
            </a:r>
            <a:r>
              <a:rPr lang="fr-FR" baseline="-25000" dirty="0">
                <a:solidFill>
                  <a:srgbClr val="000000"/>
                </a:solidFill>
              </a:rPr>
              <a:t>4</a:t>
            </a:r>
            <a:r>
              <a:rPr lang="fr-FR" dirty="0">
                <a:solidFill>
                  <a:srgbClr val="000000"/>
                </a:solidFill>
              </a:rPr>
              <a:t>)</a:t>
            </a:r>
            <a:r>
              <a:rPr lang="fr-FR" baseline="-25000" dirty="0">
                <a:solidFill>
                  <a:srgbClr val="000000"/>
                </a:solidFill>
              </a:rPr>
              <a:t>3</a:t>
            </a:r>
            <a:r>
              <a:rPr lang="fr-FR" dirty="0">
                <a:solidFill>
                  <a:srgbClr val="000000"/>
                </a:solidFill>
              </a:rPr>
              <a:t>]</a:t>
            </a:r>
            <a:r>
              <a:rPr lang="fr-FR" baseline="30000" dirty="0">
                <a:solidFill>
                  <a:srgbClr val="000000"/>
                </a:solidFill>
              </a:rPr>
              <a:t>3-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4960" y="3220919"/>
            <a:ext cx="1534160" cy="518193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/>
          <p:cNvSpPr txBox="1"/>
          <p:nvPr/>
        </p:nvSpPr>
        <p:spPr>
          <a:xfrm>
            <a:off x="1666240" y="3972805"/>
            <a:ext cx="941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smtClean="0"/>
              <a:t>Agitateur </a:t>
            </a:r>
          </a:p>
          <a:p>
            <a:pPr algn="ctr"/>
            <a:r>
              <a:rPr lang="fr-FR" sz="1200" dirty="0" smtClean="0"/>
              <a:t>Magnétique</a:t>
            </a:r>
          </a:p>
          <a:p>
            <a:pPr algn="ctr"/>
            <a:r>
              <a:rPr lang="fr-FR" sz="1200" dirty="0" smtClean="0">
                <a:solidFill>
                  <a:srgbClr val="B0007A"/>
                </a:solidFill>
              </a:rPr>
              <a:t>(Chauffant)</a:t>
            </a:r>
            <a:endParaRPr lang="fr-FR" sz="1200" dirty="0">
              <a:solidFill>
                <a:srgbClr val="B0007A"/>
              </a:solidFill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1838960" y="3159954"/>
            <a:ext cx="699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Barreau </a:t>
            </a:r>
          </a:p>
          <a:p>
            <a:r>
              <a:rPr lang="fr-FR" sz="1200" dirty="0" smtClean="0"/>
              <a:t>aimanté</a:t>
            </a:r>
            <a:endParaRPr lang="fr-FR" sz="1200" dirty="0"/>
          </a:p>
        </p:txBody>
      </p:sp>
      <p:cxnSp>
        <p:nvCxnSpPr>
          <p:cNvPr id="35" name="Connecteur droit avec flèche 34"/>
          <p:cNvCxnSpPr/>
          <p:nvPr/>
        </p:nvCxnSpPr>
        <p:spPr>
          <a:xfrm flipV="1">
            <a:off x="2570480" y="3759432"/>
            <a:ext cx="396240" cy="31497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avec flèche 36"/>
          <p:cNvCxnSpPr/>
          <p:nvPr/>
        </p:nvCxnSpPr>
        <p:spPr>
          <a:xfrm flipH="1" flipV="1">
            <a:off x="1270000" y="3759432"/>
            <a:ext cx="365760" cy="294658"/>
          </a:xfrm>
          <a:prstGeom prst="straightConnector1">
            <a:avLst/>
          </a:prstGeom>
          <a:ln>
            <a:solidFill>
              <a:srgbClr val="B0007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ZoneTexte 37"/>
          <p:cNvSpPr txBox="1"/>
          <p:nvPr/>
        </p:nvSpPr>
        <p:spPr>
          <a:xfrm>
            <a:off x="2143760" y="1513933"/>
            <a:ext cx="654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FeCl</a:t>
            </a:r>
            <a:r>
              <a:rPr lang="fr-FR" sz="1200" baseline="-25000" dirty="0"/>
              <a:t>3</a:t>
            </a:r>
            <a:r>
              <a:rPr lang="fr-FR" sz="1200" dirty="0" smtClean="0"/>
              <a:t>(s)</a:t>
            </a:r>
          </a:p>
          <a:p>
            <a:r>
              <a:rPr lang="fr-FR" sz="1200" dirty="0" smtClean="0"/>
              <a:t>    2g</a:t>
            </a:r>
          </a:p>
        </p:txBody>
      </p:sp>
      <p:sp>
        <p:nvSpPr>
          <p:cNvPr id="53" name="Ellipse 52"/>
          <p:cNvSpPr/>
          <p:nvPr/>
        </p:nvSpPr>
        <p:spPr>
          <a:xfrm>
            <a:off x="436880" y="3332686"/>
            <a:ext cx="294640" cy="284497"/>
          </a:xfrm>
          <a:prstGeom prst="ellipse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53"/>
          <p:cNvSpPr/>
          <p:nvPr/>
        </p:nvSpPr>
        <p:spPr>
          <a:xfrm>
            <a:off x="3576320" y="3312355"/>
            <a:ext cx="294640" cy="284497"/>
          </a:xfrm>
          <a:prstGeom prst="ellipse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7" name="Image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140" y="2052340"/>
            <a:ext cx="1536700" cy="1676400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5181600" y="2966905"/>
            <a:ext cx="2357120" cy="762047"/>
          </a:xfrm>
          <a:prstGeom prst="rect">
            <a:avLst/>
          </a:prstGeom>
          <a:solidFill>
            <a:srgbClr val="FFFFFF">
              <a:alpha val="0"/>
            </a:srgbClr>
          </a:solidFill>
          <a:ln w="127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/>
          <p:cNvSpPr/>
          <p:nvPr/>
        </p:nvSpPr>
        <p:spPr>
          <a:xfrm>
            <a:off x="5981700" y="2946581"/>
            <a:ext cx="693420" cy="711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3" name="Connecteur droit 62"/>
          <p:cNvCxnSpPr/>
          <p:nvPr/>
        </p:nvCxnSpPr>
        <p:spPr>
          <a:xfrm>
            <a:off x="6085840" y="2804333"/>
            <a:ext cx="477520" cy="0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6" name="Grouper 75"/>
          <p:cNvGrpSpPr/>
          <p:nvPr/>
        </p:nvGrpSpPr>
        <p:grpSpPr>
          <a:xfrm rot="18102700">
            <a:off x="5289965" y="3200336"/>
            <a:ext cx="149293" cy="140329"/>
            <a:chOff x="6517178" y="1971162"/>
            <a:chExt cx="905164" cy="883974"/>
          </a:xfrm>
        </p:grpSpPr>
        <p:cxnSp>
          <p:nvCxnSpPr>
            <p:cNvPr id="66" name="Connecteur droit 65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66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er 76"/>
          <p:cNvGrpSpPr/>
          <p:nvPr/>
        </p:nvGrpSpPr>
        <p:grpSpPr>
          <a:xfrm rot="18102700">
            <a:off x="7159405" y="3301932"/>
            <a:ext cx="149293" cy="140329"/>
            <a:chOff x="6517178" y="1971162"/>
            <a:chExt cx="905164" cy="883974"/>
          </a:xfrm>
        </p:grpSpPr>
        <p:cxnSp>
          <p:nvCxnSpPr>
            <p:cNvPr id="78" name="Connecteur droit 77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cteur droit 78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er 79"/>
          <p:cNvGrpSpPr/>
          <p:nvPr/>
        </p:nvGrpSpPr>
        <p:grpSpPr>
          <a:xfrm rot="18102700">
            <a:off x="5554126" y="3200335"/>
            <a:ext cx="149293" cy="140329"/>
            <a:chOff x="6517178" y="1971162"/>
            <a:chExt cx="905164" cy="883974"/>
          </a:xfrm>
        </p:grpSpPr>
        <p:cxnSp>
          <p:nvCxnSpPr>
            <p:cNvPr id="81" name="Connecteur droit 80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cteur droit 81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er 82"/>
          <p:cNvGrpSpPr/>
          <p:nvPr/>
        </p:nvGrpSpPr>
        <p:grpSpPr>
          <a:xfrm rot="18102700">
            <a:off x="7240685" y="3159683"/>
            <a:ext cx="149293" cy="140329"/>
            <a:chOff x="6517178" y="1971162"/>
            <a:chExt cx="905164" cy="883974"/>
          </a:xfrm>
        </p:grpSpPr>
        <p:cxnSp>
          <p:nvCxnSpPr>
            <p:cNvPr id="84" name="Connecteur droit 83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cteur droit 84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er 85"/>
          <p:cNvGrpSpPr/>
          <p:nvPr/>
        </p:nvGrpSpPr>
        <p:grpSpPr>
          <a:xfrm rot="18102700">
            <a:off x="5320445" y="3535617"/>
            <a:ext cx="149293" cy="140329"/>
            <a:chOff x="6517178" y="1971162"/>
            <a:chExt cx="905164" cy="883974"/>
          </a:xfrm>
        </p:grpSpPr>
        <p:cxnSp>
          <p:nvCxnSpPr>
            <p:cNvPr id="87" name="Connecteur droit 86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cteur droit 87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er 88"/>
          <p:cNvGrpSpPr/>
          <p:nvPr/>
        </p:nvGrpSpPr>
        <p:grpSpPr>
          <a:xfrm rot="18102700">
            <a:off x="6915565" y="3159664"/>
            <a:ext cx="149293" cy="140329"/>
            <a:chOff x="6517178" y="1971162"/>
            <a:chExt cx="905164" cy="883974"/>
          </a:xfrm>
        </p:grpSpPr>
        <p:cxnSp>
          <p:nvCxnSpPr>
            <p:cNvPr id="90" name="Connecteur droit 89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cteur droit 90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er 91"/>
          <p:cNvGrpSpPr/>
          <p:nvPr/>
        </p:nvGrpSpPr>
        <p:grpSpPr>
          <a:xfrm rot="18102700">
            <a:off x="7250844" y="3555919"/>
            <a:ext cx="149293" cy="140329"/>
            <a:chOff x="6517178" y="1971162"/>
            <a:chExt cx="905164" cy="883974"/>
          </a:xfrm>
        </p:grpSpPr>
        <p:cxnSp>
          <p:nvCxnSpPr>
            <p:cNvPr id="93" name="Connecteur droit 92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eur droit 93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er 94"/>
          <p:cNvGrpSpPr/>
          <p:nvPr/>
        </p:nvGrpSpPr>
        <p:grpSpPr>
          <a:xfrm rot="18102700">
            <a:off x="7078124" y="3078407"/>
            <a:ext cx="149293" cy="140329"/>
            <a:chOff x="6517178" y="1971162"/>
            <a:chExt cx="905164" cy="883974"/>
          </a:xfrm>
        </p:grpSpPr>
        <p:cxnSp>
          <p:nvCxnSpPr>
            <p:cNvPr id="96" name="Connecteur droit 95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cteur droit 96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er 97"/>
          <p:cNvGrpSpPr/>
          <p:nvPr/>
        </p:nvGrpSpPr>
        <p:grpSpPr>
          <a:xfrm rot="18102700">
            <a:off x="5442364" y="3027594"/>
            <a:ext cx="149293" cy="140329"/>
            <a:chOff x="6517178" y="1971162"/>
            <a:chExt cx="905164" cy="883974"/>
          </a:xfrm>
        </p:grpSpPr>
        <p:cxnSp>
          <p:nvCxnSpPr>
            <p:cNvPr id="99" name="Connecteur droit 98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cteur droit 99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er 100"/>
          <p:cNvGrpSpPr/>
          <p:nvPr/>
        </p:nvGrpSpPr>
        <p:grpSpPr>
          <a:xfrm rot="18102700">
            <a:off x="5676044" y="3027585"/>
            <a:ext cx="149293" cy="140329"/>
            <a:chOff x="6517178" y="1971162"/>
            <a:chExt cx="905164" cy="883974"/>
          </a:xfrm>
        </p:grpSpPr>
        <p:cxnSp>
          <p:nvCxnSpPr>
            <p:cNvPr id="102" name="Connecteur droit 101"/>
            <p:cNvCxnSpPr/>
            <p:nvPr/>
          </p:nvCxnSpPr>
          <p:spPr>
            <a:xfrm>
              <a:off x="6929121" y="1971162"/>
              <a:ext cx="10161" cy="883974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cteur droit 102"/>
            <p:cNvCxnSpPr/>
            <p:nvPr/>
          </p:nvCxnSpPr>
          <p:spPr>
            <a:xfrm flipH="1">
              <a:off x="6517178" y="2408951"/>
              <a:ext cx="905164" cy="839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Connecteur droit 104"/>
          <p:cNvCxnSpPr/>
          <p:nvPr/>
        </p:nvCxnSpPr>
        <p:spPr>
          <a:xfrm flipH="1" flipV="1">
            <a:off x="7528560" y="2641762"/>
            <a:ext cx="10160" cy="49787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Connecteur droit 105"/>
          <p:cNvCxnSpPr/>
          <p:nvPr/>
        </p:nvCxnSpPr>
        <p:spPr>
          <a:xfrm flipH="1" flipV="1">
            <a:off x="5171440" y="2631593"/>
            <a:ext cx="10160" cy="49787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ZoneTexte 106"/>
          <p:cNvSpPr txBox="1"/>
          <p:nvPr/>
        </p:nvSpPr>
        <p:spPr>
          <a:xfrm>
            <a:off x="304800" y="3759432"/>
            <a:ext cx="122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>
                <a:solidFill>
                  <a:srgbClr val="B0007A"/>
                </a:solidFill>
              </a:rPr>
              <a:t>SOLUTION</a:t>
            </a:r>
            <a:r>
              <a:rPr lang="fr-FR" dirty="0" smtClean="0">
                <a:solidFill>
                  <a:srgbClr val="B0007A"/>
                </a:solidFill>
              </a:rPr>
              <a:t> 1</a:t>
            </a:r>
            <a:endParaRPr lang="fr-FR" dirty="0">
              <a:solidFill>
                <a:srgbClr val="B0007A"/>
              </a:solidFill>
            </a:endParaRPr>
          </a:p>
        </p:txBody>
      </p:sp>
      <p:sp>
        <p:nvSpPr>
          <p:cNvPr id="108" name="ZoneTexte 107"/>
          <p:cNvSpPr txBox="1"/>
          <p:nvPr/>
        </p:nvSpPr>
        <p:spPr>
          <a:xfrm>
            <a:off x="2794000" y="3789913"/>
            <a:ext cx="1203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SOLUTION 2</a:t>
            </a:r>
            <a:endParaRPr lang="fr-FR" sz="1600" dirty="0"/>
          </a:p>
        </p:txBody>
      </p:sp>
      <p:cxnSp>
        <p:nvCxnSpPr>
          <p:cNvPr id="109" name="Connecteur en arc 108"/>
          <p:cNvCxnSpPr/>
          <p:nvPr/>
        </p:nvCxnSpPr>
        <p:spPr>
          <a:xfrm rot="16200000" flipH="1">
            <a:off x="5821668" y="1910195"/>
            <a:ext cx="558832" cy="457199"/>
          </a:xfrm>
          <a:prstGeom prst="curvedConnector3">
            <a:avLst>
              <a:gd name="adj1" fmla="val 909"/>
            </a:avLst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ZoneTexte 109"/>
          <p:cNvSpPr txBox="1"/>
          <p:nvPr/>
        </p:nvSpPr>
        <p:spPr>
          <a:xfrm>
            <a:off x="4378960" y="1544415"/>
            <a:ext cx="1332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/>
              <a:t>    Solution 1</a:t>
            </a:r>
          </a:p>
          <a:p>
            <a:pPr algn="ctr"/>
            <a:r>
              <a:rPr lang="fr-FR" sz="1400" dirty="0" smtClean="0"/>
              <a:t>+  Solution2</a:t>
            </a:r>
            <a:endParaRPr lang="fr-FR" sz="1400" dirty="0"/>
          </a:p>
        </p:txBody>
      </p:sp>
      <p:cxnSp>
        <p:nvCxnSpPr>
          <p:cNvPr id="116" name="Connecteur droit avec flèche 115"/>
          <p:cNvCxnSpPr/>
          <p:nvPr/>
        </p:nvCxnSpPr>
        <p:spPr>
          <a:xfrm flipH="1" flipV="1">
            <a:off x="7315200" y="3231078"/>
            <a:ext cx="416560" cy="1016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9" name="ZoneTexte 118"/>
          <p:cNvSpPr txBox="1"/>
          <p:nvPr/>
        </p:nvSpPr>
        <p:spPr>
          <a:xfrm>
            <a:off x="7782560" y="3058349"/>
            <a:ext cx="648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Glace</a:t>
            </a:r>
            <a:endParaRPr lang="fr-FR" sz="1600" dirty="0"/>
          </a:p>
        </p:txBody>
      </p:sp>
      <p:sp>
        <p:nvSpPr>
          <p:cNvPr id="120" name="ZoneTexte 119"/>
          <p:cNvSpPr txBox="1"/>
          <p:nvPr/>
        </p:nvSpPr>
        <p:spPr>
          <a:xfrm>
            <a:off x="5638800" y="3922001"/>
            <a:ext cx="1383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Précipitation</a:t>
            </a:r>
            <a:endParaRPr lang="fr-FR" dirty="0"/>
          </a:p>
        </p:txBody>
      </p:sp>
      <p:sp>
        <p:nvSpPr>
          <p:cNvPr id="121" name="Triangle isocèle 120"/>
          <p:cNvSpPr/>
          <p:nvPr/>
        </p:nvSpPr>
        <p:spPr>
          <a:xfrm>
            <a:off x="5852160" y="3546058"/>
            <a:ext cx="975360" cy="152410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2" name="Image 121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3540" y="1737468"/>
            <a:ext cx="1359629" cy="1483232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0" y="1392006"/>
            <a:ext cx="796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K</a:t>
            </a:r>
            <a:r>
              <a:rPr lang="fr-FR" sz="1200" baseline="-25000" dirty="0" smtClean="0"/>
              <a:t>2</a:t>
            </a:r>
            <a:r>
              <a:rPr lang="fr-FR" sz="1200" dirty="0" smtClean="0"/>
              <a:t>,C</a:t>
            </a:r>
            <a:r>
              <a:rPr lang="fr-FR" sz="1200" baseline="-25000" dirty="0" smtClean="0"/>
              <a:t>2</a:t>
            </a:r>
            <a:r>
              <a:rPr lang="fr-FR" sz="1200" dirty="0" smtClean="0"/>
              <a:t>O</a:t>
            </a:r>
            <a:r>
              <a:rPr lang="fr-FR" sz="1200" baseline="-25000" dirty="0" smtClean="0"/>
              <a:t>4</a:t>
            </a:r>
            <a:r>
              <a:rPr lang="fr-FR" sz="1200" dirty="0" smtClean="0"/>
              <a:t>(s)</a:t>
            </a:r>
          </a:p>
          <a:p>
            <a:pPr algn="ctr"/>
            <a:r>
              <a:rPr lang="fr-FR" sz="1200" dirty="0"/>
              <a:t> </a:t>
            </a:r>
            <a:r>
              <a:rPr lang="fr-FR" sz="1200" dirty="0" smtClean="0"/>
              <a:t>   4,5g</a:t>
            </a:r>
            <a:endParaRPr lang="fr-FR" sz="1200" dirty="0"/>
          </a:p>
        </p:txBody>
      </p:sp>
      <p:cxnSp>
        <p:nvCxnSpPr>
          <p:cNvPr id="16" name="Connecteur en arc 15"/>
          <p:cNvCxnSpPr/>
          <p:nvPr/>
        </p:nvCxnSpPr>
        <p:spPr>
          <a:xfrm rot="16200000" flipH="1">
            <a:off x="589265" y="1737480"/>
            <a:ext cx="599475" cy="375919"/>
          </a:xfrm>
          <a:prstGeom prst="curvedConnector3">
            <a:avLst>
              <a:gd name="adj1" fmla="val -2542"/>
            </a:avLst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Ellipse 22"/>
          <p:cNvSpPr/>
          <p:nvPr/>
        </p:nvSpPr>
        <p:spPr>
          <a:xfrm>
            <a:off x="812800" y="3078669"/>
            <a:ext cx="538480" cy="10160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9" name="Connecteur droit avec flèche 48"/>
          <p:cNvCxnSpPr/>
          <p:nvPr/>
        </p:nvCxnSpPr>
        <p:spPr>
          <a:xfrm flipH="1" flipV="1">
            <a:off x="1362366" y="3119313"/>
            <a:ext cx="405474" cy="23369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Connecteur droit 124"/>
          <p:cNvCxnSpPr/>
          <p:nvPr/>
        </p:nvCxnSpPr>
        <p:spPr>
          <a:xfrm>
            <a:off x="457200" y="2956742"/>
            <a:ext cx="1178560" cy="508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0" name="Image 129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27300" y="1727297"/>
            <a:ext cx="1359629" cy="1483232"/>
          </a:xfrm>
          <a:prstGeom prst="rect">
            <a:avLst/>
          </a:prstGeom>
        </p:spPr>
      </p:pic>
      <p:cxnSp>
        <p:nvCxnSpPr>
          <p:cNvPr id="131" name="Connecteur en arc 130"/>
          <p:cNvCxnSpPr/>
          <p:nvPr/>
        </p:nvCxnSpPr>
        <p:spPr>
          <a:xfrm rot="16200000" flipH="1">
            <a:off x="2733025" y="1727309"/>
            <a:ext cx="599475" cy="375919"/>
          </a:xfrm>
          <a:prstGeom prst="curvedConnector3">
            <a:avLst>
              <a:gd name="adj1" fmla="val -2542"/>
            </a:avLst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Ellipse 131"/>
          <p:cNvSpPr/>
          <p:nvPr/>
        </p:nvSpPr>
        <p:spPr>
          <a:xfrm>
            <a:off x="2956560" y="3068498"/>
            <a:ext cx="538480" cy="10160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3" name="Connecteur droit 132"/>
          <p:cNvCxnSpPr/>
          <p:nvPr/>
        </p:nvCxnSpPr>
        <p:spPr>
          <a:xfrm>
            <a:off x="2600960" y="2946571"/>
            <a:ext cx="1178560" cy="508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avec flèche 39"/>
          <p:cNvCxnSpPr>
            <a:stCxn id="33" idx="3"/>
          </p:cNvCxnSpPr>
          <p:nvPr/>
        </p:nvCxnSpPr>
        <p:spPr>
          <a:xfrm flipV="1">
            <a:off x="2538265" y="3109472"/>
            <a:ext cx="447338" cy="28131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8" name="ZoneTexte 137"/>
          <p:cNvSpPr txBox="1"/>
          <p:nvPr/>
        </p:nvSpPr>
        <p:spPr>
          <a:xfrm>
            <a:off x="1747520" y="2347105"/>
            <a:ext cx="915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smtClean="0"/>
              <a:t>10mL d’eau</a:t>
            </a:r>
          </a:p>
          <a:p>
            <a:pPr algn="ctr"/>
            <a:r>
              <a:rPr lang="fr-FR" sz="1200" dirty="0" smtClean="0"/>
              <a:t> distillée</a:t>
            </a:r>
            <a:endParaRPr lang="fr-FR" sz="1200" dirty="0"/>
          </a:p>
        </p:txBody>
      </p:sp>
      <p:cxnSp>
        <p:nvCxnSpPr>
          <p:cNvPr id="140" name="Connecteur droit avec flèche 139"/>
          <p:cNvCxnSpPr>
            <a:stCxn id="138" idx="1"/>
          </p:cNvCxnSpPr>
          <p:nvPr/>
        </p:nvCxnSpPr>
        <p:spPr>
          <a:xfrm flipH="1">
            <a:off x="1402080" y="2577938"/>
            <a:ext cx="345440" cy="41944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Connecteur droit avec flèche 140"/>
          <p:cNvCxnSpPr/>
          <p:nvPr/>
        </p:nvCxnSpPr>
        <p:spPr>
          <a:xfrm>
            <a:off x="2631440" y="2567768"/>
            <a:ext cx="335280" cy="42961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7720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9300" y="150496"/>
            <a:ext cx="8520600" cy="572877"/>
          </a:xfrm>
        </p:spPr>
        <p:txBody>
          <a:bodyPr/>
          <a:lstStyle/>
          <a:p>
            <a:r>
              <a:rPr lang="fr-FR" sz="2600" dirty="0" smtClean="0">
                <a:solidFill>
                  <a:srgbClr val="DC7E6B"/>
                </a:solidFill>
              </a:rPr>
              <a:t>Historique de la synthèse de l’eau de Javel</a:t>
            </a:r>
            <a:endParaRPr lang="fr-FR" sz="2600" dirty="0">
              <a:solidFill>
                <a:srgbClr val="DC7E6B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mtClean="0"/>
              <a:t>4</a:t>
            </a:fld>
            <a:endParaRPr lang="fr"/>
          </a:p>
        </p:txBody>
      </p:sp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1080875285"/>
              </p:ext>
            </p:extLst>
          </p:nvPr>
        </p:nvGraphicFramePr>
        <p:xfrm>
          <a:off x="213360" y="103634"/>
          <a:ext cx="8869680" cy="49703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7399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6F0CFAD9-F53F-4A37-AD72-918828EED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xmlns="" id="{9466B424-90FB-4562-93B7-41832492D8DD}"/>
              </a:ext>
            </a:extLst>
          </p:cNvPr>
          <p:cNvGrpSpPr/>
          <p:nvPr/>
        </p:nvGrpSpPr>
        <p:grpSpPr>
          <a:xfrm>
            <a:off x="933169" y="1222872"/>
            <a:ext cx="6972890" cy="3149736"/>
            <a:chOff x="-599299" y="1236775"/>
            <a:chExt cx="9688294" cy="4046198"/>
          </a:xfrm>
        </p:grpSpPr>
        <p:grpSp>
          <p:nvGrpSpPr>
            <p:cNvPr id="10" name="Grouper 68">
              <a:extLst>
                <a:ext uri="{FF2B5EF4-FFF2-40B4-BE49-F238E27FC236}">
                  <a16:creationId xmlns:a16="http://schemas.microsoft.com/office/drawing/2014/main" xmlns="" id="{738D8260-2BDD-4216-B057-80136B70BBE3}"/>
                </a:ext>
              </a:extLst>
            </p:cNvPr>
            <p:cNvGrpSpPr/>
            <p:nvPr/>
          </p:nvGrpSpPr>
          <p:grpSpPr>
            <a:xfrm>
              <a:off x="3248121" y="1236775"/>
              <a:ext cx="2504978" cy="4046198"/>
              <a:chOff x="0" y="0"/>
              <a:chExt cx="1605915" cy="2593975"/>
            </a:xfrm>
          </p:grpSpPr>
          <p:grpSp>
            <p:nvGrpSpPr>
              <p:cNvPr id="23" name="Grouper 69">
                <a:extLst>
                  <a:ext uri="{FF2B5EF4-FFF2-40B4-BE49-F238E27FC236}">
                    <a16:creationId xmlns:a16="http://schemas.microsoft.com/office/drawing/2014/main" xmlns="" id="{F1975B6D-579F-409C-B015-1DAAFCE026B2}"/>
                  </a:ext>
                </a:extLst>
              </p:cNvPr>
              <p:cNvGrpSpPr/>
              <p:nvPr/>
            </p:nvGrpSpPr>
            <p:grpSpPr>
              <a:xfrm>
                <a:off x="0" y="0"/>
                <a:ext cx="1605915" cy="2593975"/>
                <a:chOff x="0" y="0"/>
                <a:chExt cx="1605915" cy="2593975"/>
              </a:xfrm>
              <a:extLst>
                <a:ext uri="{0CCBE362-F206-4b92-989A-16890622DB6E}">
                  <ma14:wrappingTextBoxFlag xmlns:ma14="http://schemas.microsoft.com/office/mac/drawingml/2011/main" val="1"/>
                </a:ext>
              </a:extLst>
            </p:grpSpPr>
            <p:grpSp>
              <p:nvGrpSpPr>
                <p:cNvPr id="25" name="Grouper 71">
                  <a:extLst>
                    <a:ext uri="{FF2B5EF4-FFF2-40B4-BE49-F238E27FC236}">
                      <a16:creationId xmlns:a16="http://schemas.microsoft.com/office/drawing/2014/main" xmlns="" id="{E23ADFE2-0402-4B14-AC5C-D9F8A4A6C319}"/>
                    </a:ext>
                  </a:extLst>
                </p:cNvPr>
                <p:cNvGrpSpPr/>
                <p:nvPr/>
              </p:nvGrpSpPr>
              <p:grpSpPr>
                <a:xfrm>
                  <a:off x="0" y="1530350"/>
                  <a:ext cx="1605915" cy="692150"/>
                  <a:chOff x="0" y="0"/>
                  <a:chExt cx="1605915" cy="824230"/>
                </a:xfrm>
              </p:grpSpPr>
              <p:grpSp>
                <p:nvGrpSpPr>
                  <p:cNvPr id="77" name="Grouper 123">
                    <a:extLst>
                      <a:ext uri="{FF2B5EF4-FFF2-40B4-BE49-F238E27FC236}">
                        <a16:creationId xmlns:a16="http://schemas.microsoft.com/office/drawing/2014/main" xmlns="" id="{F6273A4B-6A76-4DA3-AF8D-73A247F67A82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1605915" cy="824230"/>
                    <a:chOff x="0" y="0"/>
                    <a:chExt cx="571500" cy="824230"/>
                  </a:xfrm>
                </p:grpSpPr>
                <p:grpSp>
                  <p:nvGrpSpPr>
                    <p:cNvPr id="79" name="Grouper 125">
                      <a:extLst>
                        <a:ext uri="{FF2B5EF4-FFF2-40B4-BE49-F238E27FC236}">
                          <a16:creationId xmlns:a16="http://schemas.microsoft.com/office/drawing/2014/main" xmlns="" id="{B438C0D1-377C-4054-AC2C-6EE4DBE4E38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24130"/>
                      <a:ext cx="571500" cy="800100"/>
                      <a:chOff x="0" y="0"/>
                      <a:chExt cx="571500" cy="800100"/>
                    </a:xfrm>
                  </p:grpSpPr>
                  <p:sp>
                    <p:nvSpPr>
                      <p:cNvPr id="81" name="Arrondir un rectangle avec un coin du même côté 127">
                        <a:extLst>
                          <a:ext uri="{FF2B5EF4-FFF2-40B4-BE49-F238E27FC236}">
                            <a16:creationId xmlns:a16="http://schemas.microsoft.com/office/drawing/2014/main" xmlns="" id="{9B46A5A5-34E9-403E-87A9-34E54507237F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0" y="0"/>
                        <a:ext cx="571500" cy="800100"/>
                      </a:xfrm>
                      <a:prstGeom prst="round2Same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fr-FR"/>
                      </a:p>
                    </p:txBody>
                  </p:sp>
                  <p:sp>
                    <p:nvSpPr>
                      <p:cNvPr id="82" name="Arrondir un rectangle avec un coin du même côté 128">
                        <a:extLst>
                          <a:ext uri="{FF2B5EF4-FFF2-40B4-BE49-F238E27FC236}">
                            <a16:creationId xmlns:a16="http://schemas.microsoft.com/office/drawing/2014/main" xmlns="" id="{711058A5-B276-4E92-BAB1-079058D2BE76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0" y="206375"/>
                        <a:ext cx="571500" cy="593725"/>
                      </a:xfrm>
                      <a:prstGeom prst="round2Same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fr-FR"/>
                      </a:p>
                    </p:txBody>
                  </p:sp>
                </p:grpSp>
                <p:sp>
                  <p:nvSpPr>
                    <p:cNvPr id="80" name="Rectangle 79">
                      <a:extLst>
                        <a:ext uri="{FF2B5EF4-FFF2-40B4-BE49-F238E27FC236}">
                          <a16:creationId xmlns:a16="http://schemas.microsoft.com/office/drawing/2014/main" xmlns="" id="{9D581C98-3720-4FC4-A6B9-B4270CBABFE1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0" y="0"/>
                      <a:ext cx="571500" cy="45085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solidFill>
                        <a:schemeClr val="bg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78" name="Rectangle 77">
                    <a:extLst>
                      <a:ext uri="{FF2B5EF4-FFF2-40B4-BE49-F238E27FC236}">
                        <a16:creationId xmlns:a16="http://schemas.microsoft.com/office/drawing/2014/main" xmlns="" id="{344485D9-ADE5-4D98-84C8-38D4F2D2FF84}"/>
                      </a:ext>
                    </a:extLst>
                  </p:cNvPr>
                  <p:cNvSpPr/>
                  <p:nvPr/>
                </p:nvSpPr>
                <p:spPr>
                  <a:xfrm flipV="1">
                    <a:off x="497840" y="205740"/>
                    <a:ext cx="629920" cy="57785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26" name="Grouper 72">
                  <a:extLst>
                    <a:ext uri="{FF2B5EF4-FFF2-40B4-BE49-F238E27FC236}">
                      <a16:creationId xmlns:a16="http://schemas.microsoft.com/office/drawing/2014/main" xmlns="" id="{BB4CB314-9150-4525-95FA-713C4230F96D}"/>
                    </a:ext>
                  </a:extLst>
                </p:cNvPr>
                <p:cNvGrpSpPr/>
                <p:nvPr/>
              </p:nvGrpSpPr>
              <p:grpSpPr>
                <a:xfrm>
                  <a:off x="464820" y="1050290"/>
                  <a:ext cx="676275" cy="1157605"/>
                  <a:chOff x="-115156" y="-5080"/>
                  <a:chExt cx="2760759" cy="1157605"/>
                </a:xfrm>
              </p:grpSpPr>
              <p:sp>
                <p:nvSpPr>
                  <p:cNvPr id="70" name="Arrondir un rectangle avec un coin du même côté 116">
                    <a:extLst>
                      <a:ext uri="{FF2B5EF4-FFF2-40B4-BE49-F238E27FC236}">
                        <a16:creationId xmlns:a16="http://schemas.microsoft.com/office/drawing/2014/main" xmlns="" id="{D612580B-9E6D-4230-B055-25AD4CBF82F2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0" y="352425"/>
                    <a:ext cx="2573020" cy="800100"/>
                  </a:xfrm>
                  <a:prstGeom prst="round2SameRect">
                    <a:avLst/>
                  </a:prstGeom>
                  <a:noFill/>
                  <a:ln w="1270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1" name="Arrondir un rectangle avec un coin du même côté 117">
                    <a:extLst>
                      <a:ext uri="{FF2B5EF4-FFF2-40B4-BE49-F238E27FC236}">
                        <a16:creationId xmlns:a16="http://schemas.microsoft.com/office/drawing/2014/main" xmlns="" id="{DCB5D10F-50F2-4DF0-8193-25620BEF2664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0" y="544195"/>
                    <a:ext cx="2573020" cy="607695"/>
                  </a:xfrm>
                  <a:prstGeom prst="round2Same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2" name="Rectangle 71">
                    <a:extLst>
                      <a:ext uri="{FF2B5EF4-FFF2-40B4-BE49-F238E27FC236}">
                        <a16:creationId xmlns:a16="http://schemas.microsoft.com/office/drawing/2014/main" xmlns="" id="{D7B26B25-85E1-438B-80F3-9591F4F42B4F}"/>
                      </a:ext>
                    </a:extLst>
                  </p:cNvPr>
                  <p:cNvSpPr/>
                  <p:nvPr/>
                </p:nvSpPr>
                <p:spPr>
                  <a:xfrm flipH="1" flipV="1">
                    <a:off x="0" y="328295"/>
                    <a:ext cx="2573020" cy="45085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3" name="Parallélogramme 72">
                    <a:extLst>
                      <a:ext uri="{FF2B5EF4-FFF2-40B4-BE49-F238E27FC236}">
                        <a16:creationId xmlns:a16="http://schemas.microsoft.com/office/drawing/2014/main" xmlns="" id="{7C836B6C-D93A-4359-AB02-925D092E83BC}"/>
                      </a:ext>
                    </a:extLst>
                  </p:cNvPr>
                  <p:cNvSpPr/>
                  <p:nvPr/>
                </p:nvSpPr>
                <p:spPr>
                  <a:xfrm flipH="1">
                    <a:off x="-115156" y="-5080"/>
                    <a:ext cx="733430" cy="1142365"/>
                  </a:xfrm>
                  <a:prstGeom prst="parallelogram">
                    <a:avLst>
                      <a:gd name="adj" fmla="val 77936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4" name="Parallélogramme 73">
                    <a:extLst>
                      <a:ext uri="{FF2B5EF4-FFF2-40B4-BE49-F238E27FC236}">
                        <a16:creationId xmlns:a16="http://schemas.microsoft.com/office/drawing/2014/main" xmlns="" id="{1FEC8438-0579-43D9-88DC-9D4937C2EA7E}"/>
                      </a:ext>
                    </a:extLst>
                  </p:cNvPr>
                  <p:cNvSpPr/>
                  <p:nvPr/>
                </p:nvSpPr>
                <p:spPr>
                  <a:xfrm>
                    <a:off x="2007908" y="-5080"/>
                    <a:ext cx="637695" cy="1142365"/>
                  </a:xfrm>
                  <a:prstGeom prst="parallelogram">
                    <a:avLst>
                      <a:gd name="adj" fmla="val 72609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cxnSp>
                <p:nvCxnSpPr>
                  <p:cNvPr id="75" name="Connecteur droit 74">
                    <a:extLst>
                      <a:ext uri="{FF2B5EF4-FFF2-40B4-BE49-F238E27FC236}">
                        <a16:creationId xmlns:a16="http://schemas.microsoft.com/office/drawing/2014/main" xmlns="" id="{417058EE-7923-4659-BCB3-1B3B4A891597}"/>
                      </a:ext>
                    </a:extLst>
                  </p:cNvPr>
                  <p:cNvCxnSpPr/>
                  <p:nvPr/>
                </p:nvCxnSpPr>
                <p:spPr>
                  <a:xfrm>
                    <a:off x="2196465" y="543560"/>
                    <a:ext cx="376555" cy="1270"/>
                  </a:xfrm>
                  <a:prstGeom prst="line">
                    <a:avLst/>
                  </a:prstGeom>
                  <a:ln w="9525" cmpd="sng"/>
                  <a:effectLst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Connecteur droit 75">
                    <a:extLst>
                      <a:ext uri="{FF2B5EF4-FFF2-40B4-BE49-F238E27FC236}">
                        <a16:creationId xmlns:a16="http://schemas.microsoft.com/office/drawing/2014/main" xmlns="" id="{FAF5DB9D-3E50-4B99-8010-514C3B055034}"/>
                      </a:ext>
                    </a:extLst>
                  </p:cNvPr>
                  <p:cNvCxnSpPr/>
                  <p:nvPr/>
                </p:nvCxnSpPr>
                <p:spPr>
                  <a:xfrm>
                    <a:off x="0" y="544830"/>
                    <a:ext cx="376555" cy="1270"/>
                  </a:xfrm>
                  <a:prstGeom prst="line">
                    <a:avLst/>
                  </a:prstGeom>
                  <a:ln w="9525" cmpd="sng"/>
                  <a:effectLst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" name="Grouper 73">
                  <a:extLst>
                    <a:ext uri="{FF2B5EF4-FFF2-40B4-BE49-F238E27FC236}">
                      <a16:creationId xmlns:a16="http://schemas.microsoft.com/office/drawing/2014/main" xmlns="" id="{94C3BC19-74C4-4AC6-8817-E5F9B63F36FB}"/>
                    </a:ext>
                  </a:extLst>
                </p:cNvPr>
                <p:cNvGrpSpPr/>
                <p:nvPr/>
              </p:nvGrpSpPr>
              <p:grpSpPr>
                <a:xfrm>
                  <a:off x="236220" y="2230120"/>
                  <a:ext cx="1143000" cy="363855"/>
                  <a:chOff x="0" y="0"/>
                  <a:chExt cx="1143000" cy="363855"/>
                </a:xfrm>
              </p:grpSpPr>
              <p:sp>
                <p:nvSpPr>
                  <p:cNvPr id="68" name="Rectangle 67">
                    <a:extLst>
                      <a:ext uri="{FF2B5EF4-FFF2-40B4-BE49-F238E27FC236}">
                        <a16:creationId xmlns:a16="http://schemas.microsoft.com/office/drawing/2014/main" xmlns="" id="{BA7FFC9A-423C-492B-8D96-9EAD3E80E48D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1143000" cy="363855"/>
                  </a:xfrm>
                  <a:prstGeom prst="rect">
                    <a:avLst/>
                  </a:prstGeom>
                  <a:solidFill>
                    <a:srgbClr val="BFBFBF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9" name="Ellipse 68">
                    <a:extLst>
                      <a:ext uri="{FF2B5EF4-FFF2-40B4-BE49-F238E27FC236}">
                        <a16:creationId xmlns:a16="http://schemas.microsoft.com/office/drawing/2014/main" xmlns="" id="{90755F7A-A96F-4773-BABB-824E9FAB6F25}"/>
                      </a:ext>
                    </a:extLst>
                  </p:cNvPr>
                  <p:cNvSpPr/>
                  <p:nvPr/>
                </p:nvSpPr>
                <p:spPr>
                  <a:xfrm>
                    <a:off x="102299" y="114300"/>
                    <a:ext cx="138303" cy="13525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28" name="Grouper 74">
                  <a:extLst>
                    <a:ext uri="{FF2B5EF4-FFF2-40B4-BE49-F238E27FC236}">
                      <a16:creationId xmlns:a16="http://schemas.microsoft.com/office/drawing/2014/main" xmlns="" id="{6BFBBC7B-E86A-4A14-9AA5-42A17B1B0651}"/>
                    </a:ext>
                  </a:extLst>
                </p:cNvPr>
                <p:cNvGrpSpPr/>
                <p:nvPr/>
              </p:nvGrpSpPr>
              <p:grpSpPr>
                <a:xfrm>
                  <a:off x="136525" y="0"/>
                  <a:ext cx="1342390" cy="1050290"/>
                  <a:chOff x="0" y="0"/>
                  <a:chExt cx="1342390" cy="1050290"/>
                </a:xfrm>
              </p:grpSpPr>
              <p:grpSp>
                <p:nvGrpSpPr>
                  <p:cNvPr id="55" name="Grouper 101">
                    <a:extLst>
                      <a:ext uri="{FF2B5EF4-FFF2-40B4-BE49-F238E27FC236}">
                        <a16:creationId xmlns:a16="http://schemas.microsoft.com/office/drawing/2014/main" xmlns="" id="{05311ABE-EFD6-4436-B9E9-7808CD3C6293}"/>
                      </a:ext>
                    </a:extLst>
                  </p:cNvPr>
                  <p:cNvGrpSpPr/>
                  <p:nvPr/>
                </p:nvGrpSpPr>
                <p:grpSpPr>
                  <a:xfrm>
                    <a:off x="81915" y="0"/>
                    <a:ext cx="1230630" cy="741680"/>
                    <a:chOff x="0" y="0"/>
                    <a:chExt cx="1230630" cy="741680"/>
                  </a:xfrm>
                </p:grpSpPr>
                <p:sp>
                  <p:nvSpPr>
                    <p:cNvPr id="64" name="Ellipse 63">
                      <a:extLst>
                        <a:ext uri="{FF2B5EF4-FFF2-40B4-BE49-F238E27FC236}">
                          <a16:creationId xmlns:a16="http://schemas.microsoft.com/office/drawing/2014/main" xmlns="" id="{434B12B8-ECD3-4F8F-9042-597562B420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4000" y="121920"/>
                      <a:ext cx="680720" cy="619760"/>
                    </a:xfrm>
                    <a:prstGeom prst="ellipse">
                      <a:avLst/>
                    </a:prstGeom>
                    <a:noFill/>
                    <a:ln w="1905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65" name="Zone de texte 941">
                      <a:extLst>
                        <a:ext uri="{FF2B5EF4-FFF2-40B4-BE49-F238E27FC236}">
                          <a16:creationId xmlns:a16="http://schemas.microsoft.com/office/drawing/2014/main" xmlns="" id="{FC2A0268-9EF9-4884-A639-6BD61F82A83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34720" y="12700"/>
                      <a:ext cx="295910" cy="38544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style>
                    <a:lnRef idx="0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rgbClr val="C00000"/>
                          </a:solidFill>
                          <a:effectLst/>
                          <a:ea typeface="ＭＳ 明朝"/>
                          <a:cs typeface="Times New Roman"/>
                        </a:rPr>
                        <a:t>+</a:t>
                      </a:r>
                      <a:r>
                        <a:rPr lang="fr-FR" sz="2400" dirty="0">
                          <a:effectLst/>
                          <a:ea typeface="ＭＳ 明朝"/>
                          <a:cs typeface="Times New Roman"/>
                        </a:rPr>
                        <a:t>   </a:t>
                      </a:r>
                      <a:endParaRPr lang="fr-FR" dirty="0">
                        <a:effectLst/>
                        <a:ea typeface="ＭＳ 明朝"/>
                        <a:cs typeface="Times New Roman"/>
                      </a:endParaRPr>
                    </a:p>
                  </p:txBody>
                </p:sp>
                <p:sp>
                  <p:nvSpPr>
                    <p:cNvPr id="66" name="Zone de texte 942">
                      <a:extLst>
                        <a:ext uri="{FF2B5EF4-FFF2-40B4-BE49-F238E27FC236}">
                          <a16:creationId xmlns:a16="http://schemas.microsoft.com/office/drawing/2014/main" xmlns="" id="{A2F6E996-3B8C-41AA-BF8A-F56CDDF822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0" y="0"/>
                      <a:ext cx="306070" cy="37655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style>
                    <a:lnRef idx="0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rgbClr val="00B050"/>
                          </a:solidFill>
                          <a:effectLst/>
                          <a:ea typeface="ＭＳ 明朝"/>
                          <a:cs typeface="Times New Roman"/>
                        </a:rPr>
                        <a:t>-</a:t>
                      </a:r>
                      <a:r>
                        <a:rPr lang="fr-FR" sz="1800" dirty="0">
                          <a:effectLst/>
                          <a:ea typeface="ＭＳ 明朝"/>
                          <a:cs typeface="Times New Roman"/>
                        </a:rPr>
                        <a:t>   </a:t>
                      </a:r>
                      <a:endParaRPr lang="fr-FR" sz="1200" dirty="0">
                        <a:effectLst/>
                        <a:ea typeface="ＭＳ 明朝"/>
                        <a:cs typeface="Times New Roman"/>
                      </a:endParaRPr>
                    </a:p>
                  </p:txBody>
                </p:sp>
                <p:sp>
                  <p:nvSpPr>
                    <p:cNvPr id="67" name="Zone de texte 900">
                      <a:extLst>
                        <a:ext uri="{FF2B5EF4-FFF2-40B4-BE49-F238E27FC236}">
                          <a16:creationId xmlns:a16="http://schemas.microsoft.com/office/drawing/2014/main" xmlns="" id="{BBE9B9FD-DEA1-4E07-BDED-2FF695EE650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15290" y="207010"/>
                      <a:ext cx="371475" cy="41084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val="1"/>
                      </a:ext>
                    </a:extLst>
                  </p:spPr>
                  <p:style>
                    <a:lnRef idx="0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3200" dirty="0">
                          <a:effectLst/>
                          <a:ea typeface="ＭＳ 明朝"/>
                          <a:cs typeface="Times New Roman"/>
                        </a:rPr>
                        <a:t>G</a:t>
                      </a:r>
                      <a:endParaRPr lang="fr-FR" dirty="0">
                        <a:effectLst/>
                        <a:ea typeface="ＭＳ 明朝"/>
                        <a:cs typeface="Times New Roman"/>
                      </a:endParaRPr>
                    </a:p>
                  </p:txBody>
                </p:sp>
              </p:grpSp>
              <p:grpSp>
                <p:nvGrpSpPr>
                  <p:cNvPr id="56" name="Grouper 102">
                    <a:extLst>
                      <a:ext uri="{FF2B5EF4-FFF2-40B4-BE49-F238E27FC236}">
                        <a16:creationId xmlns:a16="http://schemas.microsoft.com/office/drawing/2014/main" xmlns="" id="{B7C5CF4B-0C72-4C66-99B3-C5BE37FA30E8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67995"/>
                    <a:ext cx="337820" cy="582295"/>
                    <a:chOff x="0" y="0"/>
                    <a:chExt cx="337820" cy="582295"/>
                  </a:xfrm>
                </p:grpSpPr>
                <p:cxnSp>
                  <p:nvCxnSpPr>
                    <p:cNvPr id="61" name="Connecteur droit 60">
                      <a:extLst>
                        <a:ext uri="{FF2B5EF4-FFF2-40B4-BE49-F238E27FC236}">
                          <a16:creationId xmlns:a16="http://schemas.microsoft.com/office/drawing/2014/main" xmlns="" id="{18D30A26-2A30-4AD3-BDCC-305A4593B526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0" y="582295"/>
                      <a:ext cx="328295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Connecteur droit 61">
                      <a:extLst>
                        <a:ext uri="{FF2B5EF4-FFF2-40B4-BE49-F238E27FC236}">
                          <a16:creationId xmlns:a16="http://schemas.microsoft.com/office/drawing/2014/main" xmlns="" id="{37A1E0DD-82AF-4614-B046-BAD2167F11B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0" y="0"/>
                      <a:ext cx="0" cy="582295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Connecteur droit 62">
                      <a:extLst>
                        <a:ext uri="{FF2B5EF4-FFF2-40B4-BE49-F238E27FC236}">
                          <a16:creationId xmlns:a16="http://schemas.microsoft.com/office/drawing/2014/main" xmlns="" id="{E880F484-C94D-40C8-8B89-6369AA84585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0" y="0"/>
                      <a:ext cx="337820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7" name="Grouper 103">
                    <a:extLst>
                      <a:ext uri="{FF2B5EF4-FFF2-40B4-BE49-F238E27FC236}">
                        <a16:creationId xmlns:a16="http://schemas.microsoft.com/office/drawing/2014/main" xmlns="" id="{10DEBDCF-18FE-475E-B1B6-92D5AC301F01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004570" y="467995"/>
                    <a:ext cx="337820" cy="582295"/>
                    <a:chOff x="0" y="0"/>
                    <a:chExt cx="337820" cy="582295"/>
                  </a:xfrm>
                </p:grpSpPr>
                <p:cxnSp>
                  <p:nvCxnSpPr>
                    <p:cNvPr id="58" name="Connecteur droit 57">
                      <a:extLst>
                        <a:ext uri="{FF2B5EF4-FFF2-40B4-BE49-F238E27FC236}">
                          <a16:creationId xmlns:a16="http://schemas.microsoft.com/office/drawing/2014/main" xmlns="" id="{B5A18CC9-D2CB-4B93-9EE9-5C75A92CA69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0" y="582295"/>
                      <a:ext cx="328295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9" name="Connecteur droit 58">
                      <a:extLst>
                        <a:ext uri="{FF2B5EF4-FFF2-40B4-BE49-F238E27FC236}">
                          <a16:creationId xmlns:a16="http://schemas.microsoft.com/office/drawing/2014/main" xmlns="" id="{AEAA074A-3F06-4F07-95DF-8211E33CBBF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0" y="0"/>
                      <a:ext cx="0" cy="582295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0" name="Connecteur droit 59">
                      <a:extLst>
                        <a:ext uri="{FF2B5EF4-FFF2-40B4-BE49-F238E27FC236}">
                          <a16:creationId xmlns:a16="http://schemas.microsoft.com/office/drawing/2014/main" xmlns="" id="{6ABF3779-F1B0-472F-B532-5C107EA9CD4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0" y="0"/>
                      <a:ext cx="337820" cy="0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9" name="Grouper 75">
                  <a:extLst>
                    <a:ext uri="{FF2B5EF4-FFF2-40B4-BE49-F238E27FC236}">
                      <a16:creationId xmlns:a16="http://schemas.microsoft.com/office/drawing/2014/main" xmlns="" id="{D038D8A5-8D9E-40E8-972E-CCE1DCCA31B4}"/>
                    </a:ext>
                  </a:extLst>
                </p:cNvPr>
                <p:cNvGrpSpPr/>
                <p:nvPr/>
              </p:nvGrpSpPr>
              <p:grpSpPr>
                <a:xfrm>
                  <a:off x="122555" y="1795145"/>
                  <a:ext cx="304484" cy="343534"/>
                  <a:chOff x="0" y="0"/>
                  <a:chExt cx="405553" cy="454660"/>
                </a:xfrm>
              </p:grpSpPr>
              <p:grpSp>
                <p:nvGrpSpPr>
                  <p:cNvPr id="43" name="Grouper 89">
                    <a:extLst>
                      <a:ext uri="{FF2B5EF4-FFF2-40B4-BE49-F238E27FC236}">
                        <a16:creationId xmlns:a16="http://schemas.microsoft.com/office/drawing/2014/main" xmlns="" id="{B816D894-C919-4EE5-9948-1B940EBA38E9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53" name="Connecteur droit 52">
                      <a:extLst>
                        <a:ext uri="{FF2B5EF4-FFF2-40B4-BE49-F238E27FC236}">
                          <a16:creationId xmlns:a16="http://schemas.microsoft.com/office/drawing/2014/main" xmlns="" id="{0E7DC230-C7B4-4B62-AC83-F18CE4D4D59C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Connecteur droit 53">
                      <a:extLst>
                        <a:ext uri="{FF2B5EF4-FFF2-40B4-BE49-F238E27FC236}">
                          <a16:creationId xmlns:a16="http://schemas.microsoft.com/office/drawing/2014/main" xmlns="" id="{EE5C3750-A5C7-4AE0-A419-13F9E116D942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4" name="Grouper 90">
                    <a:extLst>
                      <a:ext uri="{FF2B5EF4-FFF2-40B4-BE49-F238E27FC236}">
                        <a16:creationId xmlns:a16="http://schemas.microsoft.com/office/drawing/2014/main" xmlns="" id="{E3DA2FB2-4C2F-47EC-8930-1D2137765AD7}"/>
                      </a:ext>
                    </a:extLst>
                  </p:cNvPr>
                  <p:cNvGrpSpPr/>
                  <p:nvPr/>
                </p:nvGrpSpPr>
                <p:grpSpPr>
                  <a:xfrm>
                    <a:off x="152400" y="1524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51" name="Connecteur droit 50">
                      <a:extLst>
                        <a:ext uri="{FF2B5EF4-FFF2-40B4-BE49-F238E27FC236}">
                          <a16:creationId xmlns:a16="http://schemas.microsoft.com/office/drawing/2014/main" xmlns="" id="{0272C8DA-8B4E-4DC9-B901-5D6E395FBCD9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2" name="Connecteur droit 51">
                      <a:extLst>
                        <a:ext uri="{FF2B5EF4-FFF2-40B4-BE49-F238E27FC236}">
                          <a16:creationId xmlns:a16="http://schemas.microsoft.com/office/drawing/2014/main" xmlns="" id="{9985924A-B3E8-4779-8E79-2B7261B13E02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5" name="Grouper 91">
                    <a:extLst>
                      <a:ext uri="{FF2B5EF4-FFF2-40B4-BE49-F238E27FC236}">
                        <a16:creationId xmlns:a16="http://schemas.microsoft.com/office/drawing/2014/main" xmlns="" id="{B051A24C-8634-44CF-BA76-B27A1CBA824F}"/>
                      </a:ext>
                    </a:extLst>
                  </p:cNvPr>
                  <p:cNvGrpSpPr/>
                  <p:nvPr/>
                </p:nvGrpSpPr>
                <p:grpSpPr>
                  <a:xfrm>
                    <a:off x="304800" y="3048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49" name="Connecteur droit 48">
                      <a:extLst>
                        <a:ext uri="{FF2B5EF4-FFF2-40B4-BE49-F238E27FC236}">
                          <a16:creationId xmlns:a16="http://schemas.microsoft.com/office/drawing/2014/main" xmlns="" id="{2B827091-99D5-4F6A-BB73-1032889555D6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" name="Connecteur droit 49">
                      <a:extLst>
                        <a:ext uri="{FF2B5EF4-FFF2-40B4-BE49-F238E27FC236}">
                          <a16:creationId xmlns:a16="http://schemas.microsoft.com/office/drawing/2014/main" xmlns="" id="{9FA8615C-EDCC-4056-938D-AA97C3AF821D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6" name="Grouper 92">
                    <a:extLst>
                      <a:ext uri="{FF2B5EF4-FFF2-40B4-BE49-F238E27FC236}">
                        <a16:creationId xmlns:a16="http://schemas.microsoft.com/office/drawing/2014/main" xmlns="" id="{564612D8-94FC-4105-8F5B-BE669C8D9EBF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29464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47" name="Connecteur droit 46">
                      <a:extLst>
                        <a:ext uri="{FF2B5EF4-FFF2-40B4-BE49-F238E27FC236}">
                          <a16:creationId xmlns:a16="http://schemas.microsoft.com/office/drawing/2014/main" xmlns="" id="{908C6D95-04CA-4E6D-9AC8-4CF8ADF78385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8" name="Connecteur droit 47">
                      <a:extLst>
                        <a:ext uri="{FF2B5EF4-FFF2-40B4-BE49-F238E27FC236}">
                          <a16:creationId xmlns:a16="http://schemas.microsoft.com/office/drawing/2014/main" xmlns="" id="{F03B707A-D431-4864-8988-CCD4CCC8B99C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30" name="Grouper 76">
                  <a:extLst>
                    <a:ext uri="{FF2B5EF4-FFF2-40B4-BE49-F238E27FC236}">
                      <a16:creationId xmlns:a16="http://schemas.microsoft.com/office/drawing/2014/main" xmlns="" id="{4F9EEB44-2D3C-48C7-9681-9570F45F39F6}"/>
                    </a:ext>
                  </a:extLst>
                </p:cNvPr>
                <p:cNvGrpSpPr/>
                <p:nvPr/>
              </p:nvGrpSpPr>
              <p:grpSpPr>
                <a:xfrm flipH="1">
                  <a:off x="1228088" y="1795145"/>
                  <a:ext cx="304484" cy="343534"/>
                  <a:chOff x="0" y="0"/>
                  <a:chExt cx="405553" cy="454660"/>
                </a:xfrm>
              </p:grpSpPr>
              <p:grpSp>
                <p:nvGrpSpPr>
                  <p:cNvPr id="31" name="Grouper 77">
                    <a:extLst>
                      <a:ext uri="{FF2B5EF4-FFF2-40B4-BE49-F238E27FC236}">
                        <a16:creationId xmlns:a16="http://schemas.microsoft.com/office/drawing/2014/main" xmlns="" id="{12462B76-0648-4DE4-ADF3-02DDF2DBDCE1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41" name="Connecteur droit 40">
                      <a:extLst>
                        <a:ext uri="{FF2B5EF4-FFF2-40B4-BE49-F238E27FC236}">
                          <a16:creationId xmlns:a16="http://schemas.microsoft.com/office/drawing/2014/main" xmlns="" id="{93E87EC1-6EE8-4695-A4D6-3135CDE00DFA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" name="Connecteur droit 41">
                      <a:extLst>
                        <a:ext uri="{FF2B5EF4-FFF2-40B4-BE49-F238E27FC236}">
                          <a16:creationId xmlns:a16="http://schemas.microsoft.com/office/drawing/2014/main" xmlns="" id="{C003EB8E-5B9C-4343-9865-05432D4A0990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2" name="Grouper 78">
                    <a:extLst>
                      <a:ext uri="{FF2B5EF4-FFF2-40B4-BE49-F238E27FC236}">
                        <a16:creationId xmlns:a16="http://schemas.microsoft.com/office/drawing/2014/main" xmlns="" id="{3DC7275B-332B-4C2C-819E-25E938C0BED8}"/>
                      </a:ext>
                    </a:extLst>
                  </p:cNvPr>
                  <p:cNvGrpSpPr/>
                  <p:nvPr/>
                </p:nvGrpSpPr>
                <p:grpSpPr>
                  <a:xfrm>
                    <a:off x="152400" y="1524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39" name="Connecteur droit 38">
                      <a:extLst>
                        <a:ext uri="{FF2B5EF4-FFF2-40B4-BE49-F238E27FC236}">
                          <a16:creationId xmlns:a16="http://schemas.microsoft.com/office/drawing/2014/main" xmlns="" id="{33210802-4722-4C0D-BE05-EE6D6C3DB6C0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" name="Connecteur droit 39">
                      <a:extLst>
                        <a:ext uri="{FF2B5EF4-FFF2-40B4-BE49-F238E27FC236}">
                          <a16:creationId xmlns:a16="http://schemas.microsoft.com/office/drawing/2014/main" xmlns="" id="{11BA40AE-D794-47C1-96D6-80D9916F4ED6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3" name="Grouper 79">
                    <a:extLst>
                      <a:ext uri="{FF2B5EF4-FFF2-40B4-BE49-F238E27FC236}">
                        <a16:creationId xmlns:a16="http://schemas.microsoft.com/office/drawing/2014/main" xmlns="" id="{428F3554-F710-42AF-9A41-3C32B857AE1B}"/>
                      </a:ext>
                    </a:extLst>
                  </p:cNvPr>
                  <p:cNvGrpSpPr/>
                  <p:nvPr/>
                </p:nvGrpSpPr>
                <p:grpSpPr>
                  <a:xfrm>
                    <a:off x="304800" y="30480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37" name="Connecteur droit 36">
                      <a:extLst>
                        <a:ext uri="{FF2B5EF4-FFF2-40B4-BE49-F238E27FC236}">
                          <a16:creationId xmlns:a16="http://schemas.microsoft.com/office/drawing/2014/main" xmlns="" id="{E1FDD15C-D46F-4696-87CC-EC45475AC7C3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" name="Connecteur droit 37">
                      <a:extLst>
                        <a:ext uri="{FF2B5EF4-FFF2-40B4-BE49-F238E27FC236}">
                          <a16:creationId xmlns:a16="http://schemas.microsoft.com/office/drawing/2014/main" xmlns="" id="{F2382832-3391-4BDB-A493-0EE63948DE74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4" name="Grouper 80">
                    <a:extLst>
                      <a:ext uri="{FF2B5EF4-FFF2-40B4-BE49-F238E27FC236}">
                        <a16:creationId xmlns:a16="http://schemas.microsoft.com/office/drawing/2014/main" xmlns="" id="{E907316F-C3B0-4C26-820C-A2F544C1FDC8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294640"/>
                    <a:ext cx="100753" cy="149860"/>
                    <a:chOff x="0" y="0"/>
                    <a:chExt cx="203200" cy="292100"/>
                  </a:xfrm>
                </p:grpSpPr>
                <p:cxnSp>
                  <p:nvCxnSpPr>
                    <p:cNvPr id="35" name="Connecteur droit 34">
                      <a:extLst>
                        <a:ext uri="{FF2B5EF4-FFF2-40B4-BE49-F238E27FC236}">
                          <a16:creationId xmlns:a16="http://schemas.microsoft.com/office/drawing/2014/main" xmlns="" id="{062F66B1-D264-44F2-B715-2E56477C77DC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0" y="0"/>
                      <a:ext cx="203200" cy="25527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Connecteur droit 35">
                      <a:extLst>
                        <a:ext uri="{FF2B5EF4-FFF2-40B4-BE49-F238E27FC236}">
                          <a16:creationId xmlns:a16="http://schemas.microsoft.com/office/drawing/2014/main" xmlns="" id="{299AF1F5-7685-4BFB-B927-50A27A9BCC3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620" y="0"/>
                      <a:ext cx="195580" cy="292100"/>
                    </a:xfrm>
                    <a:prstGeom prst="line">
                      <a:avLst/>
                    </a:prstGeom>
                    <a:ln w="12700" cmpd="sng">
                      <a:solidFill>
                        <a:srgbClr val="00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sp>
            <p:nvSpPr>
              <p:cNvPr id="24" name="Rectangle à coins arrondis 70">
                <a:extLst>
                  <a:ext uri="{FF2B5EF4-FFF2-40B4-BE49-F238E27FC236}">
                    <a16:creationId xmlns:a16="http://schemas.microsoft.com/office/drawing/2014/main" xmlns="" id="{51D634FD-CBDE-418D-9779-E449CCB1A743}"/>
                  </a:ext>
                </a:extLst>
              </p:cNvPr>
              <p:cNvSpPr/>
              <p:nvPr/>
            </p:nvSpPr>
            <p:spPr>
              <a:xfrm>
                <a:off x="704215" y="2146300"/>
                <a:ext cx="228600" cy="4508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xmlns="" id="{78547BCF-E929-49F0-A89D-96906AF5D91E}"/>
                </a:ext>
              </a:extLst>
            </p:cNvPr>
            <p:cNvSpPr txBox="1"/>
            <p:nvPr/>
          </p:nvSpPr>
          <p:spPr>
            <a:xfrm>
              <a:off x="6668927" y="4104880"/>
              <a:ext cx="24200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/>
                <a:t>Cristallisoir rempli </a:t>
              </a:r>
            </a:p>
            <a:p>
              <a:r>
                <a:rPr lang="fr-FR" dirty="0"/>
                <a:t>d’un mélange eau-glace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xmlns="" id="{CFCEF857-FD68-43DB-8E9F-93CD5E4FF21E}"/>
                </a:ext>
              </a:extLst>
            </p:cNvPr>
            <p:cNvSpPr txBox="1"/>
            <p:nvPr/>
          </p:nvSpPr>
          <p:spPr>
            <a:xfrm>
              <a:off x="-340084" y="4855765"/>
              <a:ext cx="2241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Agitateur magnétique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xmlns="" id="{F909437C-8D6C-4160-8E97-468A1DD9B20B}"/>
                </a:ext>
              </a:extLst>
            </p:cNvPr>
            <p:cNvSpPr txBox="1"/>
            <p:nvPr/>
          </p:nvSpPr>
          <p:spPr>
            <a:xfrm>
              <a:off x="-599299" y="3214868"/>
              <a:ext cx="3361087" cy="8302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 smtClean="0"/>
                <a:t>100mL S</a:t>
              </a:r>
              <a:r>
                <a:rPr lang="fr-FR" dirty="0" smtClean="0"/>
                <a:t>olution </a:t>
              </a:r>
              <a:r>
                <a:rPr lang="fr-FR" dirty="0"/>
                <a:t>de </a:t>
              </a:r>
              <a:r>
                <a:rPr lang="fr-FR" dirty="0" err="1"/>
                <a:t>NaCl</a:t>
              </a:r>
              <a:endParaRPr lang="fr-FR" dirty="0"/>
            </a:p>
            <a:p>
              <a:r>
                <a:rPr lang="fr-FR" dirty="0"/>
                <a:t>à 5 mol.L</a:t>
              </a:r>
              <a:r>
                <a:rPr lang="fr-FR" baseline="30000" dirty="0"/>
                <a:t>-1</a:t>
              </a:r>
            </a:p>
          </p:txBody>
        </p:sp>
        <p:sp>
          <p:nvSpPr>
            <p:cNvPr id="14" name="Flèche vers la droite 129">
              <a:extLst>
                <a:ext uri="{FF2B5EF4-FFF2-40B4-BE49-F238E27FC236}">
                  <a16:creationId xmlns:a16="http://schemas.microsoft.com/office/drawing/2014/main" xmlns="" id="{82A32405-6F78-4727-8C6F-025223A53449}"/>
                </a:ext>
              </a:extLst>
            </p:cNvPr>
            <p:cNvSpPr/>
            <p:nvPr/>
          </p:nvSpPr>
          <p:spPr>
            <a:xfrm rot="489713">
              <a:off x="2709294" y="3611080"/>
              <a:ext cx="1270926" cy="104915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5" name="Flèche vers la droite 130">
              <a:extLst>
                <a:ext uri="{FF2B5EF4-FFF2-40B4-BE49-F238E27FC236}">
                  <a16:creationId xmlns:a16="http://schemas.microsoft.com/office/drawing/2014/main" xmlns="" id="{A69CA997-4654-42BB-A6F6-593700460E65}"/>
                </a:ext>
              </a:extLst>
            </p:cNvPr>
            <p:cNvSpPr/>
            <p:nvPr/>
          </p:nvSpPr>
          <p:spPr>
            <a:xfrm>
              <a:off x="2676621" y="5103002"/>
              <a:ext cx="912233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6" name="Flèche vers la droite 131">
              <a:extLst>
                <a:ext uri="{FF2B5EF4-FFF2-40B4-BE49-F238E27FC236}">
                  <a16:creationId xmlns:a16="http://schemas.microsoft.com/office/drawing/2014/main" xmlns="" id="{CB55A071-18DE-4D49-AE91-AA5EA6829DC9}"/>
                </a:ext>
              </a:extLst>
            </p:cNvPr>
            <p:cNvSpPr/>
            <p:nvPr/>
          </p:nvSpPr>
          <p:spPr>
            <a:xfrm rot="10800000">
              <a:off x="5760194" y="4313744"/>
              <a:ext cx="831106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7" name="Flèche vers la droite 132">
              <a:extLst>
                <a:ext uri="{FF2B5EF4-FFF2-40B4-BE49-F238E27FC236}">
                  <a16:creationId xmlns:a16="http://schemas.microsoft.com/office/drawing/2014/main" xmlns="" id="{136BD44C-8A78-4447-888C-22BE19E15194}"/>
                </a:ext>
              </a:extLst>
            </p:cNvPr>
            <p:cNvSpPr/>
            <p:nvPr/>
          </p:nvSpPr>
          <p:spPr>
            <a:xfrm rot="10103157">
              <a:off x="5023431" y="2931697"/>
              <a:ext cx="1820167" cy="131797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xmlns="" id="{E50F53E9-D4D2-4EC4-9FD0-93F07EBFAA52}"/>
                </a:ext>
              </a:extLst>
            </p:cNvPr>
            <p:cNvSpPr txBox="1"/>
            <p:nvPr/>
          </p:nvSpPr>
          <p:spPr>
            <a:xfrm>
              <a:off x="6838234" y="2561527"/>
              <a:ext cx="1260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rgbClr val="C00000"/>
                  </a:solidFill>
                </a:rPr>
                <a:t>Anode</a:t>
              </a:r>
              <a:r>
                <a:rPr lang="fr-FR" dirty="0"/>
                <a:t> </a:t>
              </a:r>
            </a:p>
            <a:p>
              <a:r>
                <a:rPr lang="fr-FR" dirty="0"/>
                <a:t>en graphite</a:t>
              </a:r>
            </a:p>
          </p:txBody>
        </p:sp>
        <p:sp>
          <p:nvSpPr>
            <p:cNvPr id="19" name="Flèche vers la droite 134">
              <a:extLst>
                <a:ext uri="{FF2B5EF4-FFF2-40B4-BE49-F238E27FC236}">
                  <a16:creationId xmlns:a16="http://schemas.microsoft.com/office/drawing/2014/main" xmlns="" id="{067841CB-9F37-484A-BC3C-5B385D37958F}"/>
                </a:ext>
              </a:extLst>
            </p:cNvPr>
            <p:cNvSpPr/>
            <p:nvPr/>
          </p:nvSpPr>
          <p:spPr>
            <a:xfrm rot="579948">
              <a:off x="2154856" y="2928460"/>
              <a:ext cx="1820167" cy="131797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xmlns="" id="{F7D1E039-00AE-4AE7-AF8E-5B422587835B}"/>
                </a:ext>
              </a:extLst>
            </p:cNvPr>
            <p:cNvSpPr txBox="1"/>
            <p:nvPr/>
          </p:nvSpPr>
          <p:spPr>
            <a:xfrm>
              <a:off x="1168437" y="2339142"/>
              <a:ext cx="1353900" cy="8302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rgbClr val="00B050"/>
                  </a:solidFill>
                </a:rPr>
                <a:t>Cathode</a:t>
              </a:r>
            </a:p>
            <a:p>
              <a:r>
                <a:rPr lang="fr-FR" dirty="0" smtClean="0"/>
                <a:t>en </a:t>
              </a:r>
              <a:r>
                <a:rPr lang="fr-FR" dirty="0"/>
                <a:t>fer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xmlns="" id="{53712A66-D914-4196-98D0-9CBC981E23FC}"/>
                </a:ext>
              </a:extLst>
            </p:cNvPr>
            <p:cNvSpPr txBox="1"/>
            <p:nvPr/>
          </p:nvSpPr>
          <p:spPr>
            <a:xfrm>
              <a:off x="5575099" y="2024348"/>
              <a:ext cx="3701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e-</a:t>
              </a:r>
            </a:p>
          </p:txBody>
        </p:sp>
        <p:sp>
          <p:nvSpPr>
            <p:cNvPr id="22" name="Flèche vers la droite 137">
              <a:extLst>
                <a:ext uri="{FF2B5EF4-FFF2-40B4-BE49-F238E27FC236}">
                  <a16:creationId xmlns:a16="http://schemas.microsoft.com/office/drawing/2014/main" xmlns="" id="{CA4C100E-8F54-4B43-AB1B-15E6A917FE26}"/>
                </a:ext>
              </a:extLst>
            </p:cNvPr>
            <p:cNvSpPr/>
            <p:nvPr/>
          </p:nvSpPr>
          <p:spPr>
            <a:xfrm rot="16200000">
              <a:off x="5446116" y="2108564"/>
              <a:ext cx="217767" cy="183934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sp>
        <p:nvSpPr>
          <p:cNvPr id="84" name="Titre 1">
            <a:extLst>
              <a:ext uri="{FF2B5EF4-FFF2-40B4-BE49-F238E27FC236}">
                <a16:creationId xmlns:a16="http://schemas.microsoft.com/office/drawing/2014/main" xmlns="" id="{2E6C30E8-FEAD-487C-9F79-6E31848E5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45" y="209981"/>
            <a:ext cx="8263425" cy="591675"/>
          </a:xfrm>
        </p:spPr>
        <p:txBody>
          <a:bodyPr>
            <a:noAutofit/>
          </a:bodyPr>
          <a:lstStyle/>
          <a:p>
            <a:r>
              <a:rPr lang="fr-FR" sz="2800" dirty="0" err="1" smtClean="0">
                <a:solidFill>
                  <a:srgbClr val="DC7E6B"/>
                </a:solidFill>
                <a:latin typeface="+mn-lt"/>
              </a:rPr>
              <a:t>Électrosynthèse</a:t>
            </a:r>
            <a:r>
              <a:rPr lang="fr-FR" sz="2800" dirty="0" smtClean="0">
                <a:solidFill>
                  <a:srgbClr val="DC7E6B"/>
                </a:solidFill>
                <a:latin typeface="+mn-lt"/>
              </a:rPr>
              <a:t> </a:t>
            </a:r>
            <a:r>
              <a:rPr lang="fr-FR" sz="2800" dirty="0">
                <a:solidFill>
                  <a:srgbClr val="DC7E6B"/>
                </a:solidFill>
                <a:latin typeface="+mn-lt"/>
              </a:rPr>
              <a:t>de l’eau de Javel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398949" y="1437379"/>
            <a:ext cx="295946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 smtClean="0"/>
              <a:t>2H</a:t>
            </a:r>
            <a:r>
              <a:rPr lang="fr-FR" baseline="-25000" dirty="0" smtClean="0"/>
              <a:t>2</a:t>
            </a:r>
            <a:r>
              <a:rPr lang="fr-FR" dirty="0" smtClean="0"/>
              <a:t>O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+ 2e</a:t>
            </a:r>
            <a:r>
              <a:rPr lang="fr-FR" baseline="30000" dirty="0" smtClean="0"/>
              <a:t>-</a:t>
            </a:r>
            <a:r>
              <a:rPr lang="fr-FR" dirty="0" smtClean="0"/>
              <a:t> =H</a:t>
            </a:r>
            <a:r>
              <a:rPr lang="fr-FR" baseline="-25000" dirty="0" smtClean="0"/>
              <a:t>2</a:t>
            </a:r>
            <a:r>
              <a:rPr lang="fr-FR" dirty="0" smtClean="0"/>
              <a:t>(g) +2HO</a:t>
            </a:r>
            <a:r>
              <a:rPr lang="fr-FR" baseline="30000" dirty="0" smtClean="0"/>
              <a:t>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endParaRPr lang="fr-FR" baseline="-25000" dirty="0"/>
          </a:p>
        </p:txBody>
      </p:sp>
      <p:sp>
        <p:nvSpPr>
          <p:cNvPr id="83" name="ZoneTexte 82"/>
          <p:cNvSpPr txBox="1"/>
          <p:nvPr/>
        </p:nvSpPr>
        <p:spPr>
          <a:xfrm>
            <a:off x="6446499" y="1447537"/>
            <a:ext cx="2170599" cy="369332"/>
          </a:xfrm>
          <a:prstGeom prst="rect">
            <a:avLst/>
          </a:prstGeom>
          <a:noFill/>
          <a:ln w="12700" cmpd="sng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2Cl</a:t>
            </a:r>
            <a:r>
              <a:rPr lang="fr-FR" baseline="30000" dirty="0" smtClean="0"/>
              <a:t>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 </a:t>
            </a:r>
            <a:r>
              <a:rPr lang="fr-FR" dirty="0" smtClean="0"/>
              <a:t>= Cl</a:t>
            </a:r>
            <a:r>
              <a:rPr lang="fr-FR" baseline="-25000" dirty="0" smtClean="0"/>
              <a:t>2(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+2e</a:t>
            </a:r>
            <a:r>
              <a:rPr lang="fr-FR" baseline="30000" dirty="0" smtClean="0"/>
              <a:t>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endParaRPr lang="fr-FR" baseline="-25000" dirty="0"/>
          </a:p>
        </p:txBody>
      </p:sp>
      <p:sp>
        <p:nvSpPr>
          <p:cNvPr id="3" name="Ellipse 2"/>
          <p:cNvSpPr/>
          <p:nvPr/>
        </p:nvSpPr>
        <p:spPr>
          <a:xfrm>
            <a:off x="3691428" y="2100763"/>
            <a:ext cx="332347" cy="308586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6" name="Connecteur droit 5"/>
          <p:cNvCxnSpPr/>
          <p:nvPr/>
        </p:nvCxnSpPr>
        <p:spPr>
          <a:xfrm flipH="1" flipV="1">
            <a:off x="3857603" y="1115659"/>
            <a:ext cx="0" cy="759598"/>
          </a:xfrm>
          <a:prstGeom prst="line">
            <a:avLst/>
          </a:prstGeom>
          <a:ln w="317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necteur droit 84"/>
          <p:cNvCxnSpPr/>
          <p:nvPr/>
        </p:nvCxnSpPr>
        <p:spPr>
          <a:xfrm flipH="1" flipV="1">
            <a:off x="5363130" y="1125633"/>
            <a:ext cx="0" cy="759598"/>
          </a:xfrm>
          <a:prstGeom prst="line">
            <a:avLst/>
          </a:prstGeom>
          <a:ln w="317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>
            <a:stCxn id="86" idx="6"/>
          </p:cNvCxnSpPr>
          <p:nvPr/>
        </p:nvCxnSpPr>
        <p:spPr>
          <a:xfrm>
            <a:off x="4757783" y="1125635"/>
            <a:ext cx="595381" cy="0"/>
          </a:xfrm>
          <a:prstGeom prst="line">
            <a:avLst/>
          </a:prstGeom>
          <a:ln w="31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droit 86"/>
          <p:cNvCxnSpPr/>
          <p:nvPr/>
        </p:nvCxnSpPr>
        <p:spPr>
          <a:xfrm>
            <a:off x="3853794" y="1123742"/>
            <a:ext cx="595381" cy="0"/>
          </a:xfrm>
          <a:prstGeom prst="line">
            <a:avLst/>
          </a:prstGeom>
          <a:ln w="31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necteur droit avec flèche 88"/>
          <p:cNvCxnSpPr/>
          <p:nvPr/>
        </p:nvCxnSpPr>
        <p:spPr>
          <a:xfrm flipH="1" flipV="1">
            <a:off x="3857600" y="1851522"/>
            <a:ext cx="0" cy="142425"/>
          </a:xfrm>
          <a:prstGeom prst="straightConnector1">
            <a:avLst/>
          </a:prstGeom>
          <a:ln w="63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Ellipse 85"/>
          <p:cNvSpPr/>
          <p:nvPr/>
        </p:nvSpPr>
        <p:spPr>
          <a:xfrm>
            <a:off x="4425436" y="971342"/>
            <a:ext cx="332347" cy="308586"/>
          </a:xfrm>
          <a:prstGeom prst="ellipse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>
                <a:solidFill>
                  <a:schemeClr val="tx1"/>
                </a:solidFill>
              </a:rPr>
              <a:t>V</a:t>
            </a:r>
          </a:p>
        </p:txBody>
      </p:sp>
      <p:sp>
        <p:nvSpPr>
          <p:cNvPr id="92" name="ZoneTexte 91"/>
          <p:cNvSpPr txBox="1"/>
          <p:nvPr/>
        </p:nvSpPr>
        <p:spPr>
          <a:xfrm>
            <a:off x="3821991" y="1887126"/>
            <a:ext cx="620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i=0,5 A</a:t>
            </a:r>
            <a:endParaRPr lang="fr-FR" sz="1200" dirty="0"/>
          </a:p>
        </p:txBody>
      </p:sp>
      <p:pic>
        <p:nvPicPr>
          <p:cNvPr id="93" name="Image 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256" y="237374"/>
            <a:ext cx="934677" cy="934677"/>
          </a:xfrm>
          <a:prstGeom prst="rect">
            <a:avLst/>
          </a:prstGeom>
        </p:spPr>
      </p:pic>
      <p:sp>
        <p:nvSpPr>
          <p:cNvPr id="94" name="ZoneTexte 93"/>
          <p:cNvSpPr txBox="1"/>
          <p:nvPr/>
        </p:nvSpPr>
        <p:spPr>
          <a:xfrm>
            <a:off x="7477812" y="557832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Durée de </a:t>
            </a:r>
          </a:p>
          <a:p>
            <a:r>
              <a:rPr lang="fr-FR" sz="1200" dirty="0" smtClean="0"/>
              <a:t>l’électrolyse : 3 minutes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2025393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89E18E7E-7F41-4AEB-8EBF-02D5B09CB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xmlns="" id="{6D024AA2-FFCA-4CC4-80CA-7529FDFE820D}"/>
              </a:ext>
            </a:extLst>
          </p:cNvPr>
          <p:cNvSpPr txBox="1">
            <a:spLocks/>
          </p:cNvSpPr>
          <p:nvPr/>
        </p:nvSpPr>
        <p:spPr>
          <a:xfrm>
            <a:off x="731520" y="172725"/>
            <a:ext cx="8503920" cy="5378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-50" normalizeH="0" baseline="0" noProof="0" dirty="0" smtClean="0">
                <a:ln>
                  <a:noFill/>
                </a:ln>
                <a:solidFill>
                  <a:srgbClr val="DC7E6B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Dangers</a:t>
            </a:r>
            <a:r>
              <a:rPr kumimoji="0" lang="fr-FR" sz="2800" b="0" i="0" u="none" strike="noStrike" kern="1200" cap="none" spc="-50" normalizeH="0" noProof="0" dirty="0" smtClean="0">
                <a:ln>
                  <a:noFill/>
                </a:ln>
                <a:solidFill>
                  <a:srgbClr val="DC7E6B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 de l’eau de Javel</a:t>
            </a:r>
            <a:endParaRPr kumimoji="0" lang="fr-FR" sz="2800" b="0" i="0" u="none" strike="noStrike" kern="1200" cap="none" spc="-50" normalizeH="0" baseline="0" noProof="0" dirty="0">
              <a:ln>
                <a:noFill/>
              </a:ln>
              <a:solidFill>
                <a:srgbClr val="DC7E6B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pic>
        <p:nvPicPr>
          <p:cNvPr id="5" name="Espace réservé du contenu 6">
            <a:extLst>
              <a:ext uri="{FF2B5EF4-FFF2-40B4-BE49-F238E27FC236}">
                <a16:creationId xmlns:a16="http://schemas.microsoft.com/office/drawing/2014/main" xmlns="" id="{8319C6D8-0B3D-4F97-AB22-025F4228D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39" y="680112"/>
            <a:ext cx="6422881" cy="3803969"/>
          </a:xfrm>
          <a:prstGeom prst="rect">
            <a:avLst/>
          </a:prstGeom>
        </p:spPr>
      </p:pic>
      <p:sp>
        <p:nvSpPr>
          <p:cNvPr id="11" name="Espace réservé du contenu 4"/>
          <p:cNvSpPr txBox="1">
            <a:spLocks/>
          </p:cNvSpPr>
          <p:nvPr/>
        </p:nvSpPr>
        <p:spPr>
          <a:xfrm>
            <a:off x="609599" y="4511319"/>
            <a:ext cx="6929121" cy="82301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fr-FR" sz="1800" i="1" dirty="0" smtClean="0">
                <a:solidFill>
                  <a:schemeClr val="tx1"/>
                </a:solidFill>
              </a:rPr>
              <a:t> Dangerosité du chlore et de ses dérivés d’après INRS </a:t>
            </a:r>
          </a:p>
          <a:p>
            <a:pPr>
              <a:lnSpc>
                <a:spcPct val="50000"/>
              </a:lnSpc>
            </a:pPr>
            <a:r>
              <a:rPr lang="fr-FR" sz="1800" i="1" dirty="0" smtClean="0">
                <a:solidFill>
                  <a:schemeClr val="tx1"/>
                </a:solidFill>
              </a:rPr>
              <a:t> </a:t>
            </a:r>
            <a:r>
              <a:rPr lang="fr-FR" sz="1800" i="1" dirty="0" smtClean="0">
                <a:solidFill>
                  <a:schemeClr val="tx1"/>
                </a:solidFill>
                <a:hlinkClick r:id="rId4"/>
              </a:rPr>
              <a:t>http</a:t>
            </a:r>
            <a:r>
              <a:rPr lang="fr-FR" sz="1800" i="1" dirty="0">
                <a:solidFill>
                  <a:schemeClr val="tx1"/>
                </a:solidFill>
                <a:hlinkClick r:id="rId4"/>
              </a:rPr>
              <a:t>://</a:t>
            </a:r>
            <a:r>
              <a:rPr lang="fr-FR" sz="1800" i="1" dirty="0" smtClean="0">
                <a:solidFill>
                  <a:schemeClr val="tx1"/>
                </a:solidFill>
                <a:hlinkClick r:id="rId4"/>
              </a:rPr>
              <a:t>www.inrs.fr/publications/bdd/fichetox/</a:t>
            </a:r>
            <a:endParaRPr lang="fr-FR" sz="1800" i="1" dirty="0">
              <a:solidFill>
                <a:schemeClr val="tx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3434080" y="455196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2307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773C3F31-BCAD-4F00-9ABA-96819D89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8A6DCC7F-FDF5-4BD7-AA61-4B1637CFD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030" y="-172733"/>
            <a:ext cx="7543800" cy="573756"/>
          </a:xfrm>
        </p:spPr>
        <p:txBody>
          <a:bodyPr/>
          <a:lstStyle/>
          <a:p>
            <a:r>
              <a:rPr lang="fr-FR" sz="2800" dirty="0">
                <a:solidFill>
                  <a:srgbClr val="DC7E6B"/>
                </a:solidFill>
                <a:latin typeface="+mn-lt"/>
              </a:rPr>
              <a:t>Synthèse </a:t>
            </a:r>
            <a:r>
              <a:rPr lang="fr-FR" sz="2800" dirty="0" smtClean="0">
                <a:solidFill>
                  <a:srgbClr val="DC7E6B"/>
                </a:solidFill>
                <a:latin typeface="+mn-lt"/>
              </a:rPr>
              <a:t>industrielle (Cellule à membrane)</a:t>
            </a:r>
            <a:endParaRPr lang="fr-FR" sz="2800" dirty="0">
              <a:solidFill>
                <a:srgbClr val="DC7E6B"/>
              </a:solidFill>
              <a:latin typeface="+mn-lt"/>
            </a:endParaRPr>
          </a:p>
        </p:txBody>
      </p:sp>
      <p:pic>
        <p:nvPicPr>
          <p:cNvPr id="8" name="Membrane cell process - Eurochlor - Mozilla Firefox 2020-04-01 10-42-40">
            <a:hlinkClick r:id="" action="ppaction://media"/>
            <a:extLst>
              <a:ext uri="{FF2B5EF4-FFF2-40B4-BE49-F238E27FC236}">
                <a16:creationId xmlns:a16="http://schemas.microsoft.com/office/drawing/2014/main" xmlns="" id="{41EE0997-4C68-49B9-811E-C18FFD576C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2540" y="493741"/>
            <a:ext cx="7667060" cy="432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23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8</a:t>
            </a:fld>
            <a:endParaRPr lang="fr-FR"/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1849494" y="2112631"/>
            <a:ext cx="1143792" cy="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7206900" y="263838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5059681" y="1239597"/>
            <a:ext cx="3992880" cy="195951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fr-FR" sz="1400" u="sng" dirty="0" smtClean="0"/>
              <a:t>Titrage indirect: </a:t>
            </a:r>
          </a:p>
          <a:p>
            <a:endParaRPr lang="fr-FR" sz="1400" u="sng" dirty="0" smtClean="0"/>
          </a:p>
          <a:p>
            <a:r>
              <a:rPr lang="fr-FR" sz="1400" dirty="0" err="1" smtClean="0">
                <a:solidFill>
                  <a:schemeClr val="accent6"/>
                </a:solidFill>
              </a:rPr>
              <a:t>ClO</a:t>
            </a:r>
            <a:r>
              <a:rPr lang="fr-FR" sz="1400" baseline="30000" dirty="0" smtClean="0">
                <a:solidFill>
                  <a:schemeClr val="accent6"/>
                </a:solidFill>
              </a:rPr>
              <a:t>−</a:t>
            </a:r>
            <a:r>
              <a:rPr lang="fr-FR" sz="1400" baseline="-25000" dirty="0" smtClean="0">
                <a:solidFill>
                  <a:schemeClr val="accent6"/>
                </a:solidFill>
              </a:rPr>
              <a:t>(</a:t>
            </a:r>
            <a:r>
              <a:rPr lang="fr-FR" sz="1400" baseline="-25000" dirty="0" err="1" smtClean="0">
                <a:solidFill>
                  <a:schemeClr val="accent6"/>
                </a:solidFill>
              </a:rPr>
              <a:t>aq</a:t>
            </a:r>
            <a:r>
              <a:rPr lang="fr-FR" sz="1400" baseline="-25000" dirty="0" smtClean="0">
                <a:solidFill>
                  <a:schemeClr val="accent6"/>
                </a:solidFill>
              </a:rPr>
              <a:t>)</a:t>
            </a:r>
            <a:r>
              <a:rPr lang="fr-FR" sz="1400" dirty="0" smtClean="0">
                <a:solidFill>
                  <a:schemeClr val="accent6"/>
                </a:solidFill>
              </a:rPr>
              <a:t> </a:t>
            </a:r>
            <a:r>
              <a:rPr lang="fr-FR" sz="1400" dirty="0"/>
              <a:t>+ </a:t>
            </a:r>
            <a:r>
              <a:rPr lang="fr-FR" sz="1400" dirty="0" smtClean="0"/>
              <a:t>2I</a:t>
            </a:r>
            <a:r>
              <a:rPr lang="fr-FR" sz="1400" baseline="30000" dirty="0" smtClean="0"/>
              <a:t>-</a:t>
            </a:r>
            <a:r>
              <a:rPr lang="fr-FR" sz="1400" baseline="-25000" dirty="0" smtClean="0"/>
              <a:t>(</a:t>
            </a:r>
            <a:r>
              <a:rPr lang="fr-FR" sz="1400" baseline="-25000" dirty="0" err="1" smtClean="0"/>
              <a:t>aq</a:t>
            </a:r>
            <a:r>
              <a:rPr lang="fr-FR" sz="1400" baseline="-25000" dirty="0" smtClean="0"/>
              <a:t>)</a:t>
            </a:r>
            <a:r>
              <a:rPr lang="fr-FR" sz="1400" dirty="0" smtClean="0"/>
              <a:t> +2H</a:t>
            </a:r>
            <a:r>
              <a:rPr lang="fr-FR" sz="1400" baseline="30000" dirty="0" smtClean="0"/>
              <a:t>+ </a:t>
            </a:r>
            <a:r>
              <a:rPr lang="fr-FR" sz="1400" baseline="-25000" dirty="0" smtClean="0"/>
              <a:t>(</a:t>
            </a:r>
            <a:r>
              <a:rPr lang="fr-FR" sz="1400" baseline="-25000" dirty="0" err="1"/>
              <a:t>aq</a:t>
            </a:r>
            <a:r>
              <a:rPr lang="fr-FR" sz="1400" baseline="-25000" dirty="0" smtClean="0"/>
              <a:t>) </a:t>
            </a:r>
            <a:r>
              <a:rPr lang="fr-FR" sz="1400" dirty="0" smtClean="0"/>
              <a:t>= Cl</a:t>
            </a:r>
            <a:r>
              <a:rPr lang="fr-FR" sz="1400" baseline="30000" dirty="0" smtClean="0"/>
              <a:t>-</a:t>
            </a:r>
            <a:r>
              <a:rPr lang="fr-FR" sz="1400" baseline="-25000" dirty="0" smtClean="0"/>
              <a:t>(</a:t>
            </a:r>
            <a:r>
              <a:rPr lang="fr-FR" sz="1400" baseline="-25000" dirty="0" err="1" smtClean="0"/>
              <a:t>aq</a:t>
            </a:r>
            <a:r>
              <a:rPr lang="fr-FR" sz="1400" baseline="-25000" dirty="0" smtClean="0"/>
              <a:t>)</a:t>
            </a:r>
            <a:r>
              <a:rPr lang="fr-FR" sz="1400" dirty="0"/>
              <a:t>+</a:t>
            </a:r>
            <a:r>
              <a:rPr lang="fr-FR" sz="1400" dirty="0" smtClean="0">
                <a:solidFill>
                  <a:srgbClr val="B0007A"/>
                </a:solidFill>
              </a:rPr>
              <a:t>I</a:t>
            </a:r>
            <a:r>
              <a:rPr lang="fr-FR" sz="1400" baseline="-25000" dirty="0" smtClean="0">
                <a:solidFill>
                  <a:srgbClr val="B0007A"/>
                </a:solidFill>
              </a:rPr>
              <a:t>2</a:t>
            </a:r>
            <a:r>
              <a:rPr lang="fr-FR" sz="1400" baseline="-25000" dirty="0">
                <a:solidFill>
                  <a:srgbClr val="B0007A"/>
                </a:solidFill>
              </a:rPr>
              <a:t>(</a:t>
            </a:r>
            <a:r>
              <a:rPr lang="fr-FR" sz="1400" baseline="-25000" dirty="0" err="1" smtClean="0">
                <a:solidFill>
                  <a:srgbClr val="B0007A"/>
                </a:solidFill>
              </a:rPr>
              <a:t>aq</a:t>
            </a:r>
            <a:r>
              <a:rPr lang="fr-FR" sz="1400" baseline="-25000" dirty="0" smtClean="0">
                <a:solidFill>
                  <a:srgbClr val="B0007A"/>
                </a:solidFill>
              </a:rPr>
              <a:t>)</a:t>
            </a:r>
            <a:r>
              <a:rPr lang="fr-FR" sz="1400" dirty="0" smtClean="0">
                <a:solidFill>
                  <a:srgbClr val="B0007A"/>
                </a:solidFill>
              </a:rPr>
              <a:t> </a:t>
            </a:r>
            <a:r>
              <a:rPr lang="fr-FR" sz="1400" dirty="0"/>
              <a:t>+ H</a:t>
            </a:r>
            <a:r>
              <a:rPr lang="fr-FR" sz="1400" baseline="-25000" dirty="0"/>
              <a:t>2</a:t>
            </a:r>
            <a:r>
              <a:rPr lang="fr-FR" sz="1400" dirty="0"/>
              <a:t>O</a:t>
            </a:r>
            <a:r>
              <a:rPr lang="fr-FR" sz="1400" baseline="-25000" dirty="0"/>
              <a:t>(l</a:t>
            </a:r>
            <a:r>
              <a:rPr lang="fr-FR" sz="1400" baseline="-25000" dirty="0" smtClean="0"/>
              <a:t>)</a:t>
            </a:r>
          </a:p>
          <a:p>
            <a:endParaRPr lang="fr-FR" sz="1400" baseline="-25000" dirty="0"/>
          </a:p>
          <a:p>
            <a:r>
              <a:rPr lang="fr-FR" sz="1400" dirty="0" smtClean="0"/>
              <a:t>On dose le </a:t>
            </a:r>
            <a:r>
              <a:rPr lang="fr-FR" sz="1400" dirty="0" err="1" smtClean="0">
                <a:solidFill>
                  <a:srgbClr val="B0007A"/>
                </a:solidFill>
              </a:rPr>
              <a:t>diiode</a:t>
            </a:r>
            <a:r>
              <a:rPr lang="fr-FR" sz="1400" dirty="0" smtClean="0">
                <a:solidFill>
                  <a:srgbClr val="B00003"/>
                </a:solidFill>
              </a:rPr>
              <a:t> </a:t>
            </a:r>
            <a:r>
              <a:rPr lang="fr-FR" sz="1400" dirty="0" smtClean="0"/>
              <a:t>formé</a:t>
            </a:r>
            <a:endParaRPr lang="fr-FR" sz="1400" dirty="0"/>
          </a:p>
          <a:p>
            <a:endParaRPr lang="fr-FR" sz="1400" dirty="0"/>
          </a:p>
          <a:p>
            <a:r>
              <a:rPr lang="fr-FR" sz="1400" dirty="0" smtClean="0"/>
              <a:t>2 </a:t>
            </a:r>
            <a:r>
              <a:rPr lang="fr-FR" sz="1400" dirty="0" smtClean="0">
                <a:solidFill>
                  <a:srgbClr val="FF6600"/>
                </a:solidFill>
              </a:rPr>
              <a:t>S</a:t>
            </a:r>
            <a:r>
              <a:rPr lang="fr-FR" sz="1400" baseline="-25000" dirty="0" smtClean="0">
                <a:solidFill>
                  <a:srgbClr val="FF6600"/>
                </a:solidFill>
              </a:rPr>
              <a:t>2</a:t>
            </a:r>
            <a:r>
              <a:rPr lang="fr-FR" sz="1400" dirty="0" smtClean="0">
                <a:solidFill>
                  <a:srgbClr val="FF6600"/>
                </a:solidFill>
              </a:rPr>
              <a:t>O</a:t>
            </a:r>
            <a:r>
              <a:rPr lang="fr-FR" sz="1400" baseline="-25000" dirty="0" smtClean="0">
                <a:solidFill>
                  <a:srgbClr val="FF6600"/>
                </a:solidFill>
              </a:rPr>
              <a:t>3</a:t>
            </a:r>
            <a:r>
              <a:rPr lang="fr-FR" sz="1400" baseline="30000" dirty="0" smtClean="0">
                <a:solidFill>
                  <a:srgbClr val="FF6600"/>
                </a:solidFill>
              </a:rPr>
              <a:t>2−</a:t>
            </a:r>
            <a:r>
              <a:rPr lang="fr-FR" sz="1400" baseline="-25000" dirty="0" smtClean="0">
                <a:solidFill>
                  <a:srgbClr val="FF6600"/>
                </a:solidFill>
              </a:rPr>
              <a:t>(</a:t>
            </a:r>
            <a:r>
              <a:rPr lang="fr-FR" sz="1400" baseline="-25000" dirty="0" err="1" smtClean="0">
                <a:solidFill>
                  <a:srgbClr val="FF6600"/>
                </a:solidFill>
              </a:rPr>
              <a:t>aq</a:t>
            </a:r>
            <a:r>
              <a:rPr lang="fr-FR" sz="1400" baseline="-25000" dirty="0" smtClean="0">
                <a:solidFill>
                  <a:srgbClr val="FF6600"/>
                </a:solidFill>
              </a:rPr>
              <a:t>)</a:t>
            </a:r>
            <a:r>
              <a:rPr lang="fr-FR" sz="1400" dirty="0" smtClean="0">
                <a:solidFill>
                  <a:srgbClr val="FF6600"/>
                </a:solidFill>
              </a:rPr>
              <a:t> </a:t>
            </a:r>
            <a:r>
              <a:rPr lang="fr-FR" sz="1400" dirty="0"/>
              <a:t>+ </a:t>
            </a:r>
            <a:r>
              <a:rPr lang="fr-FR" sz="1400" dirty="0" smtClean="0">
                <a:solidFill>
                  <a:srgbClr val="B0007A"/>
                </a:solidFill>
              </a:rPr>
              <a:t>I</a:t>
            </a:r>
            <a:r>
              <a:rPr lang="fr-FR" sz="1400" baseline="-25000" dirty="0" smtClean="0">
                <a:solidFill>
                  <a:srgbClr val="B0007A"/>
                </a:solidFill>
              </a:rPr>
              <a:t>2( </a:t>
            </a:r>
            <a:r>
              <a:rPr lang="fr-FR" sz="1400" baseline="-25000" dirty="0" err="1" smtClean="0">
                <a:solidFill>
                  <a:srgbClr val="B0007A"/>
                </a:solidFill>
              </a:rPr>
              <a:t>aq</a:t>
            </a:r>
            <a:r>
              <a:rPr lang="fr-FR" sz="1400" baseline="-25000" dirty="0" smtClean="0">
                <a:solidFill>
                  <a:srgbClr val="B0007A"/>
                </a:solidFill>
              </a:rPr>
              <a:t>)</a:t>
            </a:r>
            <a:r>
              <a:rPr lang="fr-FR" sz="1400" dirty="0" smtClean="0">
                <a:solidFill>
                  <a:srgbClr val="B0007A"/>
                </a:solidFill>
              </a:rPr>
              <a:t> </a:t>
            </a:r>
            <a:r>
              <a:rPr lang="fr-FR" sz="1400" dirty="0"/>
              <a:t>= </a:t>
            </a:r>
            <a:r>
              <a:rPr lang="fr-FR" sz="1400" dirty="0" smtClean="0"/>
              <a:t>2I</a:t>
            </a:r>
            <a:r>
              <a:rPr lang="fr-FR" sz="1400" baseline="30000" dirty="0" smtClean="0"/>
              <a:t>−</a:t>
            </a:r>
            <a:r>
              <a:rPr lang="fr-FR" sz="1400" baseline="-25000" dirty="0" smtClean="0"/>
              <a:t>(</a:t>
            </a:r>
            <a:r>
              <a:rPr lang="fr-FR" sz="1400" baseline="-25000" dirty="0" err="1" smtClean="0"/>
              <a:t>aq</a:t>
            </a:r>
            <a:r>
              <a:rPr lang="fr-FR" sz="1400" baseline="-25000" dirty="0" smtClean="0"/>
              <a:t>)</a:t>
            </a:r>
            <a:r>
              <a:rPr lang="fr-FR" sz="1400" dirty="0" smtClean="0"/>
              <a:t> </a:t>
            </a:r>
            <a:r>
              <a:rPr lang="fr-FR" sz="1400" dirty="0"/>
              <a:t>+ </a:t>
            </a:r>
            <a:r>
              <a:rPr lang="fr-FR" sz="1400" dirty="0" smtClean="0"/>
              <a:t>S</a:t>
            </a:r>
            <a:r>
              <a:rPr lang="fr-FR" sz="1400" baseline="-25000" dirty="0" smtClean="0"/>
              <a:t>4</a:t>
            </a:r>
            <a:r>
              <a:rPr lang="fr-FR" sz="1400" dirty="0" smtClean="0"/>
              <a:t>O</a:t>
            </a:r>
            <a:r>
              <a:rPr lang="fr-FR" sz="1400" baseline="-25000" dirty="0" smtClean="0"/>
              <a:t>6</a:t>
            </a:r>
            <a:r>
              <a:rPr lang="fr-FR" sz="1400" baseline="30000" dirty="0" smtClean="0"/>
              <a:t>2</a:t>
            </a:r>
            <a:r>
              <a:rPr lang="fr-FR" sz="1400" baseline="30000" dirty="0"/>
              <a:t>−</a:t>
            </a:r>
            <a:r>
              <a:rPr lang="fr-FR" sz="1400" baseline="-25000" dirty="0"/>
              <a:t>(</a:t>
            </a:r>
            <a:r>
              <a:rPr lang="fr-FR" sz="1400" baseline="-25000" dirty="0" err="1"/>
              <a:t>aq</a:t>
            </a:r>
            <a:r>
              <a:rPr lang="fr-FR" sz="1400" baseline="-25000" dirty="0"/>
              <a:t>)</a:t>
            </a:r>
          </a:p>
          <a:p>
            <a:endParaRPr lang="fr-FR" sz="1400" dirty="0"/>
          </a:p>
          <a:p>
            <a:r>
              <a:rPr lang="fr-FR" sz="1400" dirty="0" smtClean="0"/>
              <a:t>À </a:t>
            </a:r>
            <a:r>
              <a:rPr lang="fr-FR" sz="1400" dirty="0"/>
              <a:t>l’équivalence : </a:t>
            </a:r>
            <a:r>
              <a:rPr lang="fr-FR" sz="1400" dirty="0" smtClean="0">
                <a:solidFill>
                  <a:srgbClr val="B0007A"/>
                </a:solidFill>
              </a:rPr>
              <a:t>n(I</a:t>
            </a:r>
            <a:r>
              <a:rPr lang="fr-FR" sz="1400" baseline="-25000" dirty="0" smtClean="0">
                <a:solidFill>
                  <a:srgbClr val="B0007A"/>
                </a:solidFill>
              </a:rPr>
              <a:t>2</a:t>
            </a:r>
            <a:r>
              <a:rPr lang="fr-FR" sz="1400" dirty="0" smtClean="0">
                <a:solidFill>
                  <a:srgbClr val="B0007A"/>
                </a:solidFill>
              </a:rPr>
              <a:t>)</a:t>
            </a:r>
            <a:r>
              <a:rPr lang="fr-FR" sz="1400" dirty="0" smtClean="0"/>
              <a:t> =n</a:t>
            </a:r>
            <a:r>
              <a:rPr lang="fr-FR" sz="1400" dirty="0"/>
              <a:t>(</a:t>
            </a:r>
            <a:r>
              <a:rPr lang="fr-FR" sz="1400" dirty="0" smtClean="0"/>
              <a:t>S</a:t>
            </a:r>
            <a:r>
              <a:rPr lang="fr-FR" sz="1400" baseline="-25000" dirty="0" smtClean="0"/>
              <a:t>2</a:t>
            </a:r>
            <a:r>
              <a:rPr lang="fr-FR" sz="1400" dirty="0" smtClean="0"/>
              <a:t>O</a:t>
            </a:r>
            <a:r>
              <a:rPr lang="fr-FR" sz="1400" baseline="-25000" dirty="0" smtClean="0"/>
              <a:t>3</a:t>
            </a:r>
            <a:r>
              <a:rPr lang="fr-FR" sz="1400" baseline="30000" dirty="0" smtClean="0"/>
              <a:t>2</a:t>
            </a:r>
            <a:r>
              <a:rPr lang="fr-FR" sz="1400" baseline="30000" dirty="0"/>
              <a:t>−</a:t>
            </a:r>
            <a:r>
              <a:rPr lang="fr-FR" sz="1400" dirty="0" smtClean="0"/>
              <a:t>)/2= </a:t>
            </a:r>
            <a:r>
              <a:rPr lang="fr-FR" sz="1400" dirty="0">
                <a:solidFill>
                  <a:srgbClr val="51C3F9"/>
                </a:solidFill>
              </a:rPr>
              <a:t>n(</a:t>
            </a:r>
            <a:r>
              <a:rPr lang="fr-FR" sz="1400" dirty="0" err="1" smtClean="0">
                <a:solidFill>
                  <a:srgbClr val="51C3F9"/>
                </a:solidFill>
              </a:rPr>
              <a:t>ClO</a:t>
            </a:r>
            <a:r>
              <a:rPr lang="fr-FR" sz="1400" baseline="30000" dirty="0" smtClean="0">
                <a:solidFill>
                  <a:srgbClr val="51C3F9"/>
                </a:solidFill>
              </a:rPr>
              <a:t>-</a:t>
            </a:r>
            <a:r>
              <a:rPr lang="fr-FR" sz="1400" dirty="0" smtClean="0">
                <a:solidFill>
                  <a:srgbClr val="51C3F9"/>
                </a:solidFill>
              </a:rPr>
              <a:t>)</a:t>
            </a:r>
            <a:endParaRPr lang="fr-FR" sz="1400" dirty="0">
              <a:solidFill>
                <a:srgbClr val="51C3F9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272092" y="3284851"/>
            <a:ext cx="3416405" cy="9541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Eau de Javel </a:t>
            </a:r>
            <a:r>
              <a:rPr lang="fr-FR" sz="1400" dirty="0" smtClean="0"/>
              <a:t>synthétisée + </a:t>
            </a:r>
          </a:p>
          <a:p>
            <a:r>
              <a:rPr lang="fr-FR" sz="1400" dirty="0" smtClean="0"/>
              <a:t>10</a:t>
            </a:r>
            <a:r>
              <a:rPr lang="fr-FR" sz="1400" dirty="0" smtClean="0"/>
              <a:t>mL KI </a:t>
            </a:r>
            <a:r>
              <a:rPr lang="fr-FR" sz="1400" dirty="0" smtClean="0"/>
              <a:t>(15%</a:t>
            </a:r>
            <a:r>
              <a:rPr lang="fr-FR" sz="1400" dirty="0" smtClean="0"/>
              <a:t>) [</a:t>
            </a:r>
            <a:r>
              <a:rPr lang="fr-FR" sz="1400" b="1" u="sng" dirty="0" smtClean="0"/>
              <a:t>excès</a:t>
            </a:r>
            <a:r>
              <a:rPr lang="fr-FR" sz="1400" dirty="0" smtClean="0"/>
              <a:t> : n(I</a:t>
            </a:r>
            <a:r>
              <a:rPr lang="fr-FR" sz="1400" baseline="30000" dirty="0" smtClean="0"/>
              <a:t>-</a:t>
            </a:r>
            <a:r>
              <a:rPr lang="fr-FR" sz="1400" dirty="0" smtClean="0"/>
              <a:t>)=9.10</a:t>
            </a:r>
            <a:r>
              <a:rPr lang="fr-FR" sz="1400" baseline="30000" dirty="0" smtClean="0"/>
              <a:t>-3</a:t>
            </a:r>
            <a:r>
              <a:rPr lang="fr-FR" sz="1400" dirty="0" smtClean="0"/>
              <a:t> mol/L</a:t>
            </a:r>
            <a:r>
              <a:rPr lang="fr-FR" sz="1400" dirty="0"/>
              <a:t> </a:t>
            </a:r>
            <a:r>
              <a:rPr lang="fr-FR" sz="1400" dirty="0" smtClean="0"/>
              <a:t>]</a:t>
            </a:r>
            <a:endParaRPr lang="fr-FR" sz="1400" dirty="0" smtClean="0"/>
          </a:p>
          <a:p>
            <a:r>
              <a:rPr lang="fr-FR" sz="1400" dirty="0" smtClean="0"/>
              <a:t>+ </a:t>
            </a:r>
            <a:r>
              <a:rPr lang="fr-FR" sz="1400" dirty="0" smtClean="0"/>
              <a:t>acide éthanoïque (3mol/L)</a:t>
            </a:r>
          </a:p>
          <a:p>
            <a:r>
              <a:rPr lang="fr-FR" sz="1400" dirty="0" smtClean="0"/>
              <a:t>C(</a:t>
            </a:r>
            <a:r>
              <a:rPr lang="fr-FR" sz="1400" dirty="0" err="1" smtClean="0">
                <a:solidFill>
                  <a:srgbClr val="51C3F9"/>
                </a:solidFill>
              </a:rPr>
              <a:t>ClO</a:t>
            </a:r>
            <a:r>
              <a:rPr lang="fr-FR" sz="1400" baseline="30000" dirty="0" smtClean="0">
                <a:solidFill>
                  <a:srgbClr val="51C3F9"/>
                </a:solidFill>
              </a:rPr>
              <a:t>-</a:t>
            </a:r>
            <a:r>
              <a:rPr lang="fr-FR" sz="1400" dirty="0" smtClean="0"/>
              <a:t>) = ?</a:t>
            </a:r>
            <a:endParaRPr lang="fr-FR" sz="1400" dirty="0"/>
          </a:p>
        </p:txBody>
      </p:sp>
      <p:sp>
        <p:nvSpPr>
          <p:cNvPr id="14" name="ZoneTexte 13"/>
          <p:cNvSpPr txBox="1"/>
          <p:nvPr/>
        </p:nvSpPr>
        <p:spPr>
          <a:xfrm>
            <a:off x="1" y="14225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600" dirty="0">
                <a:solidFill>
                  <a:srgbClr val="DC7E6B"/>
                </a:solidFill>
              </a:rPr>
              <a:t>Dosage indirect des ions hypochlorite par le thiosulfate de sodium</a:t>
            </a:r>
          </a:p>
          <a:p>
            <a:endParaRPr lang="fr-FR" sz="2800" dirty="0"/>
          </a:p>
        </p:txBody>
      </p:sp>
      <p:pic>
        <p:nvPicPr>
          <p:cNvPr id="21" name="Image 20">
            <a:extLst>
              <a:ext uri="{FF2B5EF4-FFF2-40B4-BE49-F238E27FC236}">
                <a16:creationId xmlns="" xmlns:a16="http://schemas.microsoft.com/office/drawing/2014/main" id="{46D292D6-F6F4-4ABF-873C-171F621236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6"/>
          <a:stretch/>
        </p:blipFill>
        <p:spPr>
          <a:xfrm>
            <a:off x="1300176" y="890371"/>
            <a:ext cx="3546172" cy="3966592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142440" y="1554750"/>
            <a:ext cx="1801369" cy="738664"/>
          </a:xfrm>
          <a:prstGeom prst="rect">
            <a:avLst/>
          </a:prstGeom>
          <a:noFill/>
          <a:ln>
            <a:solidFill>
              <a:srgbClr val="FF6600"/>
            </a:solidFill>
          </a:ln>
        </p:spPr>
        <p:txBody>
          <a:bodyPr wrap="none" rtlCol="0">
            <a:spAutoFit/>
          </a:bodyPr>
          <a:lstStyle/>
          <a:p>
            <a:r>
              <a:rPr lang="fr-FR" sz="1400" dirty="0" smtClean="0"/>
              <a:t>Thiosulfate de sodium </a:t>
            </a:r>
            <a:endParaRPr lang="fr-FR" sz="1400" dirty="0"/>
          </a:p>
          <a:p>
            <a:r>
              <a:rPr lang="fr-FR" sz="1400" dirty="0" smtClean="0">
                <a:solidFill>
                  <a:srgbClr val="FF6600"/>
                </a:solidFill>
              </a:rPr>
              <a:t>C </a:t>
            </a:r>
            <a:r>
              <a:rPr lang="fr-FR" sz="1400" dirty="0" smtClean="0">
                <a:solidFill>
                  <a:srgbClr val="FF6600"/>
                </a:solidFill>
              </a:rPr>
              <a:t>S</a:t>
            </a:r>
            <a:r>
              <a:rPr lang="fr-FR" sz="1400" baseline="-25000" dirty="0" smtClean="0">
                <a:solidFill>
                  <a:srgbClr val="FF6600"/>
                </a:solidFill>
              </a:rPr>
              <a:t>2</a:t>
            </a:r>
            <a:r>
              <a:rPr lang="fr-FR" sz="1400" dirty="0" smtClean="0">
                <a:solidFill>
                  <a:srgbClr val="FF6600"/>
                </a:solidFill>
              </a:rPr>
              <a:t>O</a:t>
            </a:r>
            <a:r>
              <a:rPr lang="fr-FR" sz="1400" baseline="-25000" dirty="0" smtClean="0">
                <a:solidFill>
                  <a:srgbClr val="FF6600"/>
                </a:solidFill>
              </a:rPr>
              <a:t>3</a:t>
            </a:r>
            <a:r>
              <a:rPr lang="fr-FR" sz="1400" baseline="30000" dirty="0" smtClean="0">
                <a:solidFill>
                  <a:srgbClr val="FF6600"/>
                </a:solidFill>
              </a:rPr>
              <a:t>2-</a:t>
            </a:r>
            <a:r>
              <a:rPr lang="fr-FR" sz="1400" dirty="0" smtClean="0"/>
              <a:t>=  </a:t>
            </a:r>
            <a:r>
              <a:rPr lang="fr-FR" sz="1400" dirty="0" smtClean="0"/>
              <a:t>0,1 mol</a:t>
            </a:r>
            <a:r>
              <a:rPr lang="fr-FR" sz="1400" dirty="0" smtClean="0"/>
              <a:t>/</a:t>
            </a:r>
            <a:r>
              <a:rPr lang="fr-FR" sz="1400" dirty="0" smtClean="0"/>
              <a:t>L</a:t>
            </a:r>
          </a:p>
          <a:p>
            <a:r>
              <a:rPr lang="fr-FR" sz="1400" dirty="0" err="1" smtClean="0"/>
              <a:t>Véq</a:t>
            </a:r>
            <a:r>
              <a:rPr lang="fr-FR" sz="1400" dirty="0" smtClean="0"/>
              <a:t> = ?</a:t>
            </a:r>
            <a:endParaRPr lang="fr-FR" sz="1400" dirty="0"/>
          </a:p>
        </p:txBody>
      </p:sp>
      <p:cxnSp>
        <p:nvCxnSpPr>
          <p:cNvPr id="22" name="Connecteur droit avec flèche 21"/>
          <p:cNvCxnSpPr/>
          <p:nvPr/>
        </p:nvCxnSpPr>
        <p:spPr>
          <a:xfrm flipV="1">
            <a:off x="1952601" y="1756570"/>
            <a:ext cx="1151203" cy="23737"/>
          </a:xfrm>
          <a:prstGeom prst="straightConnector1">
            <a:avLst/>
          </a:prstGeom>
          <a:ln w="952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3181038" y="1329296"/>
            <a:ext cx="1376867" cy="67651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/>
          <p:cNvSpPr/>
          <p:nvPr/>
        </p:nvSpPr>
        <p:spPr>
          <a:xfrm>
            <a:off x="3404655" y="2751649"/>
            <a:ext cx="1034553" cy="67651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/>
          <p:cNvSpPr/>
          <p:nvPr/>
        </p:nvSpPr>
        <p:spPr>
          <a:xfrm>
            <a:off x="3414616" y="3358858"/>
            <a:ext cx="751589" cy="593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Connecteur droit 16"/>
          <p:cNvCxnSpPr/>
          <p:nvPr/>
        </p:nvCxnSpPr>
        <p:spPr>
          <a:xfrm>
            <a:off x="3400050" y="3394669"/>
            <a:ext cx="1859799" cy="0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="" xmlns:a16="http://schemas.microsoft.com/office/drawing/2014/main" id="{86E481D3-C1A7-4FB4-A766-11A8E0961C39}"/>
              </a:ext>
            </a:extLst>
          </p:cNvPr>
          <p:cNvSpPr/>
          <p:nvPr/>
        </p:nvSpPr>
        <p:spPr>
          <a:xfrm>
            <a:off x="0" y="4868089"/>
            <a:ext cx="746043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i="1" u="sng" dirty="0"/>
              <a:t>Valéry PRÉVOST, Bernard RICHOUX et al. Physique Chimie, Terminale S enseignement spéciﬁque.Nathan,2012.</a:t>
            </a:r>
          </a:p>
        </p:txBody>
      </p:sp>
    </p:spTree>
    <p:extLst>
      <p:ext uri="{BB962C8B-B14F-4D97-AF65-F5344CB8AC3E}">
        <p14:creationId xmlns:p14="http://schemas.microsoft.com/office/powerpoint/2010/main" val="3922058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163985" y="1964474"/>
            <a:ext cx="8816030" cy="168559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marL="214313" indent="-214313">
              <a:buFontTx/>
              <a:buChar char="-"/>
            </a:pPr>
            <a:r>
              <a:rPr lang="fr-FR" sz="2100" dirty="0"/>
              <a:t>Ion </a:t>
            </a:r>
            <a:r>
              <a:rPr lang="fr-FR" sz="2100" dirty="0" err="1"/>
              <a:t>hexaaquacuivre</a:t>
            </a:r>
            <a:r>
              <a:rPr lang="fr-FR" sz="2100" dirty="0"/>
              <a:t> (II) </a:t>
            </a:r>
            <a:r>
              <a:rPr lang="fr-FR" sz="2100" b="1" dirty="0">
                <a:solidFill>
                  <a:srgbClr val="0070C0"/>
                </a:solidFill>
              </a:rPr>
              <a:t>[Cu(H</a:t>
            </a:r>
            <a:r>
              <a:rPr lang="fr-FR" sz="2100" b="1" baseline="-25000" dirty="0">
                <a:solidFill>
                  <a:srgbClr val="0070C0"/>
                </a:solidFill>
              </a:rPr>
              <a:t>2</a:t>
            </a:r>
            <a:r>
              <a:rPr lang="fr-FR" sz="2100" b="1" dirty="0">
                <a:solidFill>
                  <a:srgbClr val="0070C0"/>
                </a:solidFill>
              </a:rPr>
              <a:t>O)</a:t>
            </a:r>
            <a:r>
              <a:rPr lang="fr-FR" sz="2100" b="1" baseline="-25000" dirty="0">
                <a:solidFill>
                  <a:srgbClr val="0070C0"/>
                </a:solidFill>
              </a:rPr>
              <a:t>6</a:t>
            </a:r>
            <a:r>
              <a:rPr lang="fr-FR" sz="2100" b="1" dirty="0">
                <a:solidFill>
                  <a:srgbClr val="0070C0"/>
                </a:solidFill>
              </a:rPr>
              <a:t>]</a:t>
            </a:r>
            <a:r>
              <a:rPr lang="fr-FR" sz="2100" b="1" baseline="30000" dirty="0">
                <a:solidFill>
                  <a:srgbClr val="0070C0"/>
                </a:solidFill>
              </a:rPr>
              <a:t>2+</a:t>
            </a:r>
            <a:r>
              <a:rPr lang="fr-FR" sz="2100" b="1" dirty="0"/>
              <a:t> </a:t>
            </a:r>
            <a:r>
              <a:rPr lang="fr-FR" sz="2100" dirty="0"/>
              <a:t>;</a:t>
            </a:r>
          </a:p>
          <a:p>
            <a:pPr marL="214313" indent="-214313">
              <a:buFontTx/>
              <a:buChar char="-"/>
            </a:pPr>
            <a:endParaRPr lang="fr-FR" sz="2100" dirty="0"/>
          </a:p>
          <a:p>
            <a:pPr marL="214313" indent="-214313">
              <a:buFontTx/>
              <a:buChar char="-"/>
            </a:pPr>
            <a:r>
              <a:rPr lang="fr-FR" sz="2100" dirty="0"/>
              <a:t>Cation central : </a:t>
            </a:r>
            <a:r>
              <a:rPr lang="fr-FR" sz="2100" b="1" dirty="0">
                <a:solidFill>
                  <a:srgbClr val="0070C0"/>
                </a:solidFill>
              </a:rPr>
              <a:t>Cu</a:t>
            </a:r>
            <a:r>
              <a:rPr lang="fr-FR" sz="2100" b="1" baseline="30000" dirty="0">
                <a:solidFill>
                  <a:srgbClr val="0070C0"/>
                </a:solidFill>
              </a:rPr>
              <a:t>2+</a:t>
            </a:r>
            <a:r>
              <a:rPr lang="fr-FR" sz="2100" dirty="0"/>
              <a:t> ;</a:t>
            </a:r>
          </a:p>
          <a:p>
            <a:pPr marL="214313" indent="-214313">
              <a:buFontTx/>
              <a:buChar char="-"/>
            </a:pPr>
            <a:endParaRPr lang="fr-FR" sz="2100" dirty="0"/>
          </a:p>
          <a:p>
            <a:pPr marL="214313" indent="-214313">
              <a:buFontTx/>
              <a:buChar char="-"/>
            </a:pPr>
            <a:r>
              <a:rPr lang="fr-FR" sz="2100" dirty="0"/>
              <a:t>Ligands : </a:t>
            </a:r>
            <a:r>
              <a:rPr lang="fr-FR" sz="2100" b="1" dirty="0">
                <a:solidFill>
                  <a:srgbClr val="0070C0"/>
                </a:solidFill>
              </a:rPr>
              <a:t>H</a:t>
            </a:r>
            <a:r>
              <a:rPr lang="fr-FR" sz="2100" b="1" baseline="-25000" dirty="0">
                <a:solidFill>
                  <a:srgbClr val="0070C0"/>
                </a:solidFill>
              </a:rPr>
              <a:t>2</a:t>
            </a:r>
            <a:r>
              <a:rPr lang="fr-FR" sz="2100" b="1" dirty="0">
                <a:solidFill>
                  <a:srgbClr val="0070C0"/>
                </a:solidFill>
              </a:rPr>
              <a:t>O</a:t>
            </a:r>
            <a:r>
              <a:rPr lang="fr-FR" sz="2100" dirty="0"/>
              <a:t>.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="" xmlns:a16="http://schemas.microsoft.com/office/drawing/2014/main" id="{72C1696C-D7CB-49C0-ACD7-076836861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40" y="746173"/>
            <a:ext cx="3318596" cy="38912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240" y="142249"/>
            <a:ext cx="885952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800" dirty="0" smtClean="0">
                <a:solidFill>
                  <a:srgbClr val="DC7E6B"/>
                </a:solidFill>
              </a:rPr>
              <a:t>Exemple de complexe</a:t>
            </a:r>
            <a:endParaRPr lang="fr-FR" sz="2800" dirty="0">
              <a:solidFill>
                <a:srgbClr val="DC7E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455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xt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Merci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Personnalisé 1">
    <a:dk1>
      <a:sysClr val="windowText" lastClr="000000"/>
    </a:dk1>
    <a:lt1>
      <a:sysClr val="window" lastClr="FFFFFF"/>
    </a:lt1>
    <a:dk2>
      <a:srgbClr val="455F51"/>
    </a:dk2>
    <a:lt2>
      <a:srgbClr val="E2DFCC"/>
    </a:lt2>
    <a:accent1>
      <a:srgbClr val="C1DF87"/>
    </a:accent1>
    <a:accent2>
      <a:srgbClr val="00B050"/>
    </a:accent2>
    <a:accent3>
      <a:srgbClr val="37A76F"/>
    </a:accent3>
    <a:accent4>
      <a:srgbClr val="44C1A3"/>
    </a:accent4>
    <a:accent5>
      <a:srgbClr val="4EB3CF"/>
    </a:accent5>
    <a:accent6>
      <a:srgbClr val="51C3F9"/>
    </a:accent6>
    <a:hlink>
      <a:srgbClr val="EE7B08"/>
    </a:hlink>
    <a:folHlink>
      <a:srgbClr val="977B2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1998</TotalTime>
  <Words>785</Words>
  <Application>Microsoft Macintosh PowerPoint</Application>
  <PresentationFormat>Personnalisé</PresentationFormat>
  <Paragraphs>170</Paragraphs>
  <Slides>18</Slides>
  <Notes>2</Notes>
  <HiddenSlides>0</HiddenSlides>
  <MMClips>1</MMClips>
  <ScaleCrop>false</ScaleCrop>
  <HeadingPairs>
    <vt:vector size="6" baseType="variant">
      <vt:variant>
        <vt:lpstr>Thème</vt:lpstr>
      </vt:variant>
      <vt:variant>
        <vt:i4>2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1" baseType="lpstr">
      <vt:lpstr>texte</vt:lpstr>
      <vt:lpstr>Merci</vt:lpstr>
      <vt:lpstr>Document</vt:lpstr>
      <vt:lpstr>Synthèses inorganiques</vt:lpstr>
      <vt:lpstr>Présentation PowerPoint</vt:lpstr>
      <vt:lpstr>Présentation PowerPoint</vt:lpstr>
      <vt:lpstr>Historique de la synthèse de l’eau de Javel</vt:lpstr>
      <vt:lpstr>Électrosynthèse de l’eau de Javel</vt:lpstr>
      <vt:lpstr>Présentation PowerPoint</vt:lpstr>
      <vt:lpstr>Synthèse industrielle (Cellule à membrane)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Essorage sous pression réduite</vt:lpstr>
      <vt:lpstr>Présentation PowerPoint</vt:lpstr>
      <vt:lpstr>Présentation PowerPoint</vt:lpstr>
      <vt:lpstr>L’Hémoglobine</vt:lpstr>
      <vt:lpstr>Hème et transport du dioxygène</vt:lpstr>
    </vt:vector>
  </TitlesOfParts>
  <Company>RENAULT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PIRONNEAU Marc</dc:creator>
  <dc:description/>
  <cp:lastModifiedBy>matthis chapon</cp:lastModifiedBy>
  <cp:revision>70</cp:revision>
  <cp:lastPrinted>2015-03-31T14:07:15Z</cp:lastPrinted>
  <dcterms:created xsi:type="dcterms:W3CDTF">2020-03-24T08:48:58Z</dcterms:created>
  <dcterms:modified xsi:type="dcterms:W3CDTF">2020-06-20T12:30:19Z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RENAULT DeSign</vt:lpwstr>
  </property>
  <property fmtid="{D5CDD505-2E9C-101B-9397-08002B2CF9AE}" pid="4" name="ContentTypeId">
    <vt:lpwstr>0x0101008477E3DB2009FC49ADD3BBFEB391E983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MSIP_Label_fd1c0902-ed92-4fed-896d-2e7725de02d4_ActionId">
    <vt:lpwstr>bfe6ccbd-fb37-4aeb-8e54-00004c58dbb4</vt:lpwstr>
  </property>
  <property fmtid="{D5CDD505-2E9C-101B-9397-08002B2CF9AE}" pid="10" name="MSIP_Label_fd1c0902-ed92-4fed-896d-2e7725de02d4_ContentBits">
    <vt:lpwstr>2</vt:lpwstr>
  </property>
  <property fmtid="{D5CDD505-2E9C-101B-9397-08002B2CF9AE}" pid="11" name="MSIP_Label_fd1c0902-ed92-4fed-896d-2e7725de02d4_Enabled">
    <vt:lpwstr>true</vt:lpwstr>
  </property>
  <property fmtid="{D5CDD505-2E9C-101B-9397-08002B2CF9AE}" pid="12" name="MSIP_Label_fd1c0902-ed92-4fed-896d-2e7725de02d4_Method">
    <vt:lpwstr>Standard</vt:lpwstr>
  </property>
  <property fmtid="{D5CDD505-2E9C-101B-9397-08002B2CF9AE}" pid="13" name="MSIP_Label_fd1c0902-ed92-4fed-896d-2e7725de02d4_Name">
    <vt:lpwstr>Anyone (not protected)</vt:lpwstr>
  </property>
  <property fmtid="{D5CDD505-2E9C-101B-9397-08002B2CF9AE}" pid="14" name="MSIP_Label_fd1c0902-ed92-4fed-896d-2e7725de02d4_SetDate">
    <vt:lpwstr>2020-03-24T08:50:27Z</vt:lpwstr>
  </property>
  <property fmtid="{D5CDD505-2E9C-101B-9397-08002B2CF9AE}" pid="15" name="MSIP_Label_fd1c0902-ed92-4fed-896d-2e7725de02d4_SiteId">
    <vt:lpwstr>d6b0bbee-7cd9-4d60-bce6-4a67b543e2ae</vt:lpwstr>
  </property>
  <property fmtid="{D5CDD505-2E9C-101B-9397-08002B2CF9AE}" pid="16" name="Notes">
    <vt:i4>0</vt:i4>
  </property>
  <property fmtid="{D5CDD505-2E9C-101B-9397-08002B2CF9AE}" pid="17" name="PresentationFormat">
    <vt:lpwstr>Affichage à l'écran (16:9)</vt:lpwstr>
  </property>
  <property fmtid="{D5CDD505-2E9C-101B-9397-08002B2CF9AE}" pid="18" name="ScaleCrop">
    <vt:bool>false</vt:bool>
  </property>
  <property fmtid="{D5CDD505-2E9C-101B-9397-08002B2CF9AE}" pid="19" name="ShareDoc">
    <vt:bool>false</vt:bool>
  </property>
  <property fmtid="{D5CDD505-2E9C-101B-9397-08002B2CF9AE}" pid="20" name="Slides">
    <vt:i4>5</vt:i4>
  </property>
</Properties>
</file>